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7" r:id="rId4"/>
    <p:sldId id="257" r:id="rId5"/>
    <p:sldId id="260" r:id="rId6"/>
    <p:sldId id="261" r:id="rId7"/>
    <p:sldId id="316" r:id="rId8"/>
    <p:sldId id="262" r:id="rId9"/>
    <p:sldId id="263" r:id="rId10"/>
    <p:sldId id="264" r:id="rId11"/>
    <p:sldId id="265" r:id="rId12"/>
    <p:sldId id="313" r:id="rId13"/>
    <p:sldId id="314" r:id="rId14"/>
    <p:sldId id="315" r:id="rId15"/>
    <p:sldId id="317" r:id="rId16"/>
    <p:sldId id="318" r:id="rId17"/>
    <p:sldId id="319" r:id="rId18"/>
    <p:sldId id="320" r:id="rId19"/>
    <p:sldId id="321" r:id="rId20"/>
    <p:sldId id="312" r:id="rId21"/>
    <p:sldId id="266" r:id="rId22"/>
    <p:sldId id="268" r:id="rId23"/>
    <p:sldId id="326" r:id="rId24"/>
    <p:sldId id="270" r:id="rId25"/>
    <p:sldId id="271" r:id="rId26"/>
    <p:sldId id="325" r:id="rId27"/>
    <p:sldId id="327" r:id="rId28"/>
    <p:sldId id="280" r:id="rId29"/>
    <p:sldId id="281" r:id="rId30"/>
    <p:sldId id="282" r:id="rId31"/>
    <p:sldId id="311" r:id="rId32"/>
    <p:sldId id="328" r:id="rId33"/>
    <p:sldId id="308" r:id="rId34"/>
    <p:sldId id="309" r:id="rId35"/>
    <p:sldId id="323" r:id="rId36"/>
    <p:sldId id="324" r:id="rId37"/>
    <p:sldId id="329" r:id="rId38"/>
    <p:sldId id="333" r:id="rId39"/>
    <p:sldId id="330" r:id="rId40"/>
    <p:sldId id="331" r:id="rId41"/>
    <p:sldId id="334" r:id="rId42"/>
    <p:sldId id="332" r:id="rId43"/>
    <p:sldId id="335" r:id="rId44"/>
    <p:sldId id="336" r:id="rId45"/>
    <p:sldId id="337" r:id="rId46"/>
    <p:sldId id="338" r:id="rId47"/>
    <p:sldId id="339"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1B02"/>
    <a:srgbClr val="CA5703"/>
    <a:srgbClr val="FDAD7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Taylor" userId="554cf427-8a44-41e7-9759-9c5e280f5d18" providerId="ADAL" clId="{E29101C0-8DC7-4AC8-9E7D-F9296A314E11}"/>
    <pc:docChg chg="modSld">
      <pc:chgData name="Jack Taylor" userId="554cf427-8a44-41e7-9759-9c5e280f5d18" providerId="ADAL" clId="{E29101C0-8DC7-4AC8-9E7D-F9296A314E11}" dt="2021-06-21T17:23:57.702" v="6" actId="20577"/>
      <pc:docMkLst>
        <pc:docMk/>
      </pc:docMkLst>
      <pc:sldChg chg="modSp mod">
        <pc:chgData name="Jack Taylor" userId="554cf427-8a44-41e7-9759-9c5e280f5d18" providerId="ADAL" clId="{E29101C0-8DC7-4AC8-9E7D-F9296A314E11}" dt="2021-06-21T17:23:57.702" v="6" actId="20577"/>
        <pc:sldMkLst>
          <pc:docMk/>
          <pc:sldMk cId="538152077" sldId="257"/>
        </pc:sldMkLst>
        <pc:spChg chg="mod">
          <ac:chgData name="Jack Taylor" userId="554cf427-8a44-41e7-9759-9c5e280f5d18" providerId="ADAL" clId="{E29101C0-8DC7-4AC8-9E7D-F9296A314E11}" dt="2021-06-21T17:23:57.702" v="6" actId="20577"/>
          <ac:spMkLst>
            <pc:docMk/>
            <pc:sldMk cId="538152077" sldId="257"/>
            <ac:spMk id="3" creationId="{86E1BEC4-A850-4BF7-8D75-A449D6FA493F}"/>
          </ac:spMkLst>
        </pc:spChg>
      </pc:sldChg>
    </pc:docChg>
  </pc:docChgLst>
</pc:chgInfo>
</file>

<file path=ppt/diagrams/_rels/data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A4A17-3E8C-4697-A38A-816F8949AEE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460A8AE-2259-4232-BE29-2E553C2EA2B7}">
      <dgm:prSet/>
      <dgm:spPr/>
      <dgm:t>
        <a:bodyPr/>
        <a:lstStyle/>
        <a:p>
          <a:r>
            <a:rPr lang="en-GB" dirty="0"/>
            <a:t>Anything you present to a participant to elicit a response</a:t>
          </a:r>
          <a:endParaRPr lang="en-US" dirty="0"/>
        </a:p>
      </dgm:t>
    </dgm:pt>
    <dgm:pt modelId="{23D8B348-E287-42A6-A96F-320DAE701048}" type="parTrans" cxnId="{B7A51475-97D7-469F-B7C8-78B1DF4C9DF1}">
      <dgm:prSet/>
      <dgm:spPr/>
      <dgm:t>
        <a:bodyPr/>
        <a:lstStyle/>
        <a:p>
          <a:endParaRPr lang="en-US"/>
        </a:p>
      </dgm:t>
    </dgm:pt>
    <dgm:pt modelId="{7EBA0E2E-5DB3-43A3-B0CC-C9695EFA3896}" type="sibTrans" cxnId="{B7A51475-97D7-469F-B7C8-78B1DF4C9DF1}">
      <dgm:prSet/>
      <dgm:spPr/>
      <dgm:t>
        <a:bodyPr/>
        <a:lstStyle/>
        <a:p>
          <a:endParaRPr lang="en-US"/>
        </a:p>
      </dgm:t>
    </dgm:pt>
    <dgm:pt modelId="{57D6B032-3150-4472-AB49-23BE7DB475DC}">
      <dgm:prSet/>
      <dgm:spPr/>
      <dgm:t>
        <a:bodyPr/>
        <a:lstStyle/>
        <a:p>
          <a:r>
            <a:rPr lang="en-GB"/>
            <a:t>One stimulus = Something presented on a single trial</a:t>
          </a:r>
          <a:endParaRPr lang="en-US"/>
        </a:p>
      </dgm:t>
    </dgm:pt>
    <dgm:pt modelId="{E8F53A68-14DA-4641-8375-4A36A84A8894}" type="parTrans" cxnId="{60E258A8-33F1-459D-86A8-F2F025C51A76}">
      <dgm:prSet/>
      <dgm:spPr/>
      <dgm:t>
        <a:bodyPr/>
        <a:lstStyle/>
        <a:p>
          <a:endParaRPr lang="en-US"/>
        </a:p>
      </dgm:t>
    </dgm:pt>
    <dgm:pt modelId="{52C41007-0BC7-4DFD-B9D6-3CABC1444213}" type="sibTrans" cxnId="{60E258A8-33F1-459D-86A8-F2F025C51A76}">
      <dgm:prSet/>
      <dgm:spPr/>
      <dgm:t>
        <a:bodyPr/>
        <a:lstStyle/>
        <a:p>
          <a:endParaRPr lang="en-US"/>
        </a:p>
      </dgm:t>
    </dgm:pt>
    <dgm:pt modelId="{28D05F94-2212-402C-8BF8-EB40F2FDCD7A}" type="pres">
      <dgm:prSet presAssocID="{9D9A4A17-3E8C-4697-A38A-816F8949AEEA}" presName="vert0" presStyleCnt="0">
        <dgm:presLayoutVars>
          <dgm:dir/>
          <dgm:animOne val="branch"/>
          <dgm:animLvl val="lvl"/>
        </dgm:presLayoutVars>
      </dgm:prSet>
      <dgm:spPr/>
    </dgm:pt>
    <dgm:pt modelId="{6BE93457-3B8E-4A73-B3AE-9D3282DA5BED}" type="pres">
      <dgm:prSet presAssocID="{B460A8AE-2259-4232-BE29-2E553C2EA2B7}" presName="thickLine" presStyleLbl="alignNode1" presStyleIdx="0" presStyleCnt="2"/>
      <dgm:spPr/>
    </dgm:pt>
    <dgm:pt modelId="{EA269819-124C-40AC-B25B-5BD613E50755}" type="pres">
      <dgm:prSet presAssocID="{B460A8AE-2259-4232-BE29-2E553C2EA2B7}" presName="horz1" presStyleCnt="0"/>
      <dgm:spPr/>
    </dgm:pt>
    <dgm:pt modelId="{71FBFC88-DCC0-4F98-89BA-AB2BF8263A6F}" type="pres">
      <dgm:prSet presAssocID="{B460A8AE-2259-4232-BE29-2E553C2EA2B7}" presName="tx1" presStyleLbl="revTx" presStyleIdx="0" presStyleCnt="2"/>
      <dgm:spPr/>
    </dgm:pt>
    <dgm:pt modelId="{A22EA760-A4B6-4168-818B-9ECE4B87764B}" type="pres">
      <dgm:prSet presAssocID="{B460A8AE-2259-4232-BE29-2E553C2EA2B7}" presName="vert1" presStyleCnt="0"/>
      <dgm:spPr/>
    </dgm:pt>
    <dgm:pt modelId="{48D6FEA0-F932-4CFD-8EBE-AA6EB17AB357}" type="pres">
      <dgm:prSet presAssocID="{57D6B032-3150-4472-AB49-23BE7DB475DC}" presName="thickLine" presStyleLbl="alignNode1" presStyleIdx="1" presStyleCnt="2"/>
      <dgm:spPr/>
    </dgm:pt>
    <dgm:pt modelId="{6E0284EF-58FA-4390-82DA-C1B6B50FEB46}" type="pres">
      <dgm:prSet presAssocID="{57D6B032-3150-4472-AB49-23BE7DB475DC}" presName="horz1" presStyleCnt="0"/>
      <dgm:spPr/>
    </dgm:pt>
    <dgm:pt modelId="{05F68242-E59A-43FA-B278-86F997EA3164}" type="pres">
      <dgm:prSet presAssocID="{57D6B032-3150-4472-AB49-23BE7DB475DC}" presName="tx1" presStyleLbl="revTx" presStyleIdx="1" presStyleCnt="2"/>
      <dgm:spPr/>
    </dgm:pt>
    <dgm:pt modelId="{5B46AF3C-1DD8-435E-87AF-9CCF870427E6}" type="pres">
      <dgm:prSet presAssocID="{57D6B032-3150-4472-AB49-23BE7DB475DC}" presName="vert1" presStyleCnt="0"/>
      <dgm:spPr/>
    </dgm:pt>
  </dgm:ptLst>
  <dgm:cxnLst>
    <dgm:cxn modelId="{B7A51475-97D7-469F-B7C8-78B1DF4C9DF1}" srcId="{9D9A4A17-3E8C-4697-A38A-816F8949AEEA}" destId="{B460A8AE-2259-4232-BE29-2E553C2EA2B7}" srcOrd="0" destOrd="0" parTransId="{23D8B348-E287-42A6-A96F-320DAE701048}" sibTransId="{7EBA0E2E-5DB3-43A3-B0CC-C9695EFA3896}"/>
    <dgm:cxn modelId="{4B6F3C83-E887-464C-B15B-8596BFF71946}" type="presOf" srcId="{9D9A4A17-3E8C-4697-A38A-816F8949AEEA}" destId="{28D05F94-2212-402C-8BF8-EB40F2FDCD7A}" srcOrd="0" destOrd="0" presId="urn:microsoft.com/office/officeart/2008/layout/LinedList"/>
    <dgm:cxn modelId="{68656F8E-C5D9-4901-9E9A-6690B6109D93}" type="presOf" srcId="{B460A8AE-2259-4232-BE29-2E553C2EA2B7}" destId="{71FBFC88-DCC0-4F98-89BA-AB2BF8263A6F}" srcOrd="0" destOrd="0" presId="urn:microsoft.com/office/officeart/2008/layout/LinedList"/>
    <dgm:cxn modelId="{60E258A8-33F1-459D-86A8-F2F025C51A76}" srcId="{9D9A4A17-3E8C-4697-A38A-816F8949AEEA}" destId="{57D6B032-3150-4472-AB49-23BE7DB475DC}" srcOrd="1" destOrd="0" parTransId="{E8F53A68-14DA-4641-8375-4A36A84A8894}" sibTransId="{52C41007-0BC7-4DFD-B9D6-3CABC1444213}"/>
    <dgm:cxn modelId="{E20549EA-A6CC-45BF-9759-B7B16B31575D}" type="presOf" srcId="{57D6B032-3150-4472-AB49-23BE7DB475DC}" destId="{05F68242-E59A-43FA-B278-86F997EA3164}" srcOrd="0" destOrd="0" presId="urn:microsoft.com/office/officeart/2008/layout/LinedList"/>
    <dgm:cxn modelId="{BA12938C-85C3-45FF-BE4A-D2FB886728B5}" type="presParOf" srcId="{28D05F94-2212-402C-8BF8-EB40F2FDCD7A}" destId="{6BE93457-3B8E-4A73-B3AE-9D3282DA5BED}" srcOrd="0" destOrd="0" presId="urn:microsoft.com/office/officeart/2008/layout/LinedList"/>
    <dgm:cxn modelId="{A6432AAD-8793-4381-82B8-69DBE13F78FB}" type="presParOf" srcId="{28D05F94-2212-402C-8BF8-EB40F2FDCD7A}" destId="{EA269819-124C-40AC-B25B-5BD613E50755}" srcOrd="1" destOrd="0" presId="urn:microsoft.com/office/officeart/2008/layout/LinedList"/>
    <dgm:cxn modelId="{8FE931D2-0A87-4BE8-842A-DD2125608558}" type="presParOf" srcId="{EA269819-124C-40AC-B25B-5BD613E50755}" destId="{71FBFC88-DCC0-4F98-89BA-AB2BF8263A6F}" srcOrd="0" destOrd="0" presId="urn:microsoft.com/office/officeart/2008/layout/LinedList"/>
    <dgm:cxn modelId="{A616BB69-1203-44F0-8183-AB5C22444E0C}" type="presParOf" srcId="{EA269819-124C-40AC-B25B-5BD613E50755}" destId="{A22EA760-A4B6-4168-818B-9ECE4B87764B}" srcOrd="1" destOrd="0" presId="urn:microsoft.com/office/officeart/2008/layout/LinedList"/>
    <dgm:cxn modelId="{619A4012-CCFB-4937-83E5-7650F085B615}" type="presParOf" srcId="{28D05F94-2212-402C-8BF8-EB40F2FDCD7A}" destId="{48D6FEA0-F932-4CFD-8EBE-AA6EB17AB357}" srcOrd="2" destOrd="0" presId="urn:microsoft.com/office/officeart/2008/layout/LinedList"/>
    <dgm:cxn modelId="{F5489A78-EDC7-4364-8535-A9742FF580D4}" type="presParOf" srcId="{28D05F94-2212-402C-8BF8-EB40F2FDCD7A}" destId="{6E0284EF-58FA-4390-82DA-C1B6B50FEB46}" srcOrd="3" destOrd="0" presId="urn:microsoft.com/office/officeart/2008/layout/LinedList"/>
    <dgm:cxn modelId="{94A06730-23A1-42D1-88B4-922F235ABEDB}" type="presParOf" srcId="{6E0284EF-58FA-4390-82DA-C1B6B50FEB46}" destId="{05F68242-E59A-43FA-B278-86F997EA3164}" srcOrd="0" destOrd="0" presId="urn:microsoft.com/office/officeart/2008/layout/LinedList"/>
    <dgm:cxn modelId="{FC4D9D42-7E13-4B2E-8810-265506ECC33B}" type="presParOf" srcId="{6E0284EF-58FA-4390-82DA-C1B6B50FEB46}" destId="{5B46AF3C-1DD8-435E-87AF-9CCF870427E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A4A17-3E8C-4697-A38A-816F8949AEE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460A8AE-2259-4232-BE29-2E553C2EA2B7}">
      <dgm:prSet/>
      <dgm:spPr/>
      <dgm:t>
        <a:bodyPr/>
        <a:lstStyle/>
        <a:p>
          <a:r>
            <a:rPr lang="en-GB" dirty="0"/>
            <a:t>A potentially confounding variable which you don’t want to pollute your effect of interest</a:t>
          </a:r>
          <a:endParaRPr lang="en-US" dirty="0"/>
        </a:p>
      </dgm:t>
    </dgm:pt>
    <dgm:pt modelId="{23D8B348-E287-42A6-A96F-320DAE701048}" type="parTrans" cxnId="{B7A51475-97D7-469F-B7C8-78B1DF4C9DF1}">
      <dgm:prSet/>
      <dgm:spPr/>
      <dgm:t>
        <a:bodyPr/>
        <a:lstStyle/>
        <a:p>
          <a:endParaRPr lang="en-US"/>
        </a:p>
      </dgm:t>
    </dgm:pt>
    <dgm:pt modelId="{7EBA0E2E-5DB3-43A3-B0CC-C9695EFA3896}" type="sibTrans" cxnId="{B7A51475-97D7-469F-B7C8-78B1DF4C9DF1}">
      <dgm:prSet/>
      <dgm:spPr/>
      <dgm:t>
        <a:bodyPr/>
        <a:lstStyle/>
        <a:p>
          <a:endParaRPr lang="en-US"/>
        </a:p>
      </dgm:t>
    </dgm:pt>
    <dgm:pt modelId="{36A4426A-E168-49E7-9FF3-13DFC81B47FA}">
      <dgm:prSet/>
      <dgm:spPr/>
      <dgm:t>
        <a:bodyPr/>
        <a:lstStyle/>
        <a:p>
          <a:r>
            <a:rPr lang="en-US" b="0" i="1" dirty="0"/>
            <a:t>parametric stimuli</a:t>
          </a:r>
          <a:r>
            <a:rPr lang="en-US" dirty="0"/>
            <a:t>: just create items which do not differ in the control variable</a:t>
          </a:r>
        </a:p>
      </dgm:t>
    </dgm:pt>
    <dgm:pt modelId="{08D7FD5F-1139-4819-A3CC-6295C8024779}" type="parTrans" cxnId="{15914CCD-FE1A-4ABA-8A46-B46B05A6035E}">
      <dgm:prSet/>
      <dgm:spPr/>
      <dgm:t>
        <a:bodyPr/>
        <a:lstStyle/>
        <a:p>
          <a:endParaRPr lang="en-GB"/>
        </a:p>
      </dgm:t>
    </dgm:pt>
    <dgm:pt modelId="{CCEB731E-2D63-4FCA-BF05-F2A8C1F40B70}" type="sibTrans" cxnId="{15914CCD-FE1A-4ABA-8A46-B46B05A6035E}">
      <dgm:prSet/>
      <dgm:spPr/>
      <dgm:t>
        <a:bodyPr/>
        <a:lstStyle/>
        <a:p>
          <a:endParaRPr lang="en-GB"/>
        </a:p>
      </dgm:t>
    </dgm:pt>
    <dgm:pt modelId="{FF7A4517-0214-4588-B62B-8B195FF14597}">
      <dgm:prSet/>
      <dgm:spPr/>
      <dgm:t>
        <a:bodyPr/>
        <a:lstStyle/>
        <a:p>
          <a:r>
            <a:rPr lang="en-US" i="1" dirty="0"/>
            <a:t>sample stimuli</a:t>
          </a:r>
          <a:r>
            <a:rPr lang="en-US" dirty="0"/>
            <a:t>: identify and select items such that the control variable doesn’t confound your effect of interest</a:t>
          </a:r>
        </a:p>
      </dgm:t>
    </dgm:pt>
    <dgm:pt modelId="{623D7458-FF6A-44FD-8A87-16A0000E9CC8}" type="parTrans" cxnId="{710A0900-4AC0-4B9E-A02F-00F510CFB796}">
      <dgm:prSet/>
      <dgm:spPr/>
      <dgm:t>
        <a:bodyPr/>
        <a:lstStyle/>
        <a:p>
          <a:endParaRPr lang="en-GB"/>
        </a:p>
      </dgm:t>
    </dgm:pt>
    <dgm:pt modelId="{8C086C7A-0267-43A7-985A-16033869B45D}" type="sibTrans" cxnId="{710A0900-4AC0-4B9E-A02F-00F510CFB796}">
      <dgm:prSet/>
      <dgm:spPr/>
      <dgm:t>
        <a:bodyPr/>
        <a:lstStyle/>
        <a:p>
          <a:endParaRPr lang="en-GB"/>
        </a:p>
      </dgm:t>
    </dgm:pt>
    <dgm:pt modelId="{28D05F94-2212-402C-8BF8-EB40F2FDCD7A}" type="pres">
      <dgm:prSet presAssocID="{9D9A4A17-3E8C-4697-A38A-816F8949AEEA}" presName="vert0" presStyleCnt="0">
        <dgm:presLayoutVars>
          <dgm:dir/>
          <dgm:animOne val="branch"/>
          <dgm:animLvl val="lvl"/>
        </dgm:presLayoutVars>
      </dgm:prSet>
      <dgm:spPr/>
    </dgm:pt>
    <dgm:pt modelId="{6BE93457-3B8E-4A73-B3AE-9D3282DA5BED}" type="pres">
      <dgm:prSet presAssocID="{B460A8AE-2259-4232-BE29-2E553C2EA2B7}" presName="thickLine" presStyleLbl="alignNode1" presStyleIdx="0" presStyleCnt="3"/>
      <dgm:spPr/>
    </dgm:pt>
    <dgm:pt modelId="{EA269819-124C-40AC-B25B-5BD613E50755}" type="pres">
      <dgm:prSet presAssocID="{B460A8AE-2259-4232-BE29-2E553C2EA2B7}" presName="horz1" presStyleCnt="0"/>
      <dgm:spPr/>
    </dgm:pt>
    <dgm:pt modelId="{71FBFC88-DCC0-4F98-89BA-AB2BF8263A6F}" type="pres">
      <dgm:prSet presAssocID="{B460A8AE-2259-4232-BE29-2E553C2EA2B7}" presName="tx1" presStyleLbl="revTx" presStyleIdx="0" presStyleCnt="3" custLinFactNeighborY="-348"/>
      <dgm:spPr/>
    </dgm:pt>
    <dgm:pt modelId="{A22EA760-A4B6-4168-818B-9ECE4B87764B}" type="pres">
      <dgm:prSet presAssocID="{B460A8AE-2259-4232-BE29-2E553C2EA2B7}" presName="vert1" presStyleCnt="0"/>
      <dgm:spPr/>
    </dgm:pt>
    <dgm:pt modelId="{BDA0C139-C2EA-450E-88B9-F3A22D473CBC}" type="pres">
      <dgm:prSet presAssocID="{36A4426A-E168-49E7-9FF3-13DFC81B47FA}" presName="thickLine" presStyleLbl="alignNode1" presStyleIdx="1" presStyleCnt="3"/>
      <dgm:spPr/>
    </dgm:pt>
    <dgm:pt modelId="{F601F740-C9F1-42C7-95C7-F4DCF8CB286F}" type="pres">
      <dgm:prSet presAssocID="{36A4426A-E168-49E7-9FF3-13DFC81B47FA}" presName="horz1" presStyleCnt="0"/>
      <dgm:spPr/>
    </dgm:pt>
    <dgm:pt modelId="{0A32B014-E228-428E-B318-E20463ECC872}" type="pres">
      <dgm:prSet presAssocID="{36A4426A-E168-49E7-9FF3-13DFC81B47FA}" presName="tx1" presStyleLbl="revTx" presStyleIdx="1" presStyleCnt="3"/>
      <dgm:spPr/>
    </dgm:pt>
    <dgm:pt modelId="{F2A75669-7BDE-46B2-95EA-0F6E7BA051DB}" type="pres">
      <dgm:prSet presAssocID="{36A4426A-E168-49E7-9FF3-13DFC81B47FA}" presName="vert1" presStyleCnt="0"/>
      <dgm:spPr/>
    </dgm:pt>
    <dgm:pt modelId="{DA72A572-04CF-404D-B21B-4A8F3C7CD8BD}" type="pres">
      <dgm:prSet presAssocID="{FF7A4517-0214-4588-B62B-8B195FF14597}" presName="thickLine" presStyleLbl="alignNode1" presStyleIdx="2" presStyleCnt="3"/>
      <dgm:spPr/>
    </dgm:pt>
    <dgm:pt modelId="{E7F233F3-E1B8-4F91-A7E1-E82DB5285A31}" type="pres">
      <dgm:prSet presAssocID="{FF7A4517-0214-4588-B62B-8B195FF14597}" presName="horz1" presStyleCnt="0"/>
      <dgm:spPr/>
    </dgm:pt>
    <dgm:pt modelId="{CD9368B4-0549-4310-9C81-D0082C15A3A7}" type="pres">
      <dgm:prSet presAssocID="{FF7A4517-0214-4588-B62B-8B195FF14597}" presName="tx1" presStyleLbl="revTx" presStyleIdx="2" presStyleCnt="3"/>
      <dgm:spPr/>
    </dgm:pt>
    <dgm:pt modelId="{934DC91D-DA38-4387-827C-46999B845F0F}" type="pres">
      <dgm:prSet presAssocID="{FF7A4517-0214-4588-B62B-8B195FF14597}" presName="vert1" presStyleCnt="0"/>
      <dgm:spPr/>
    </dgm:pt>
  </dgm:ptLst>
  <dgm:cxnLst>
    <dgm:cxn modelId="{710A0900-4AC0-4B9E-A02F-00F510CFB796}" srcId="{9D9A4A17-3E8C-4697-A38A-816F8949AEEA}" destId="{FF7A4517-0214-4588-B62B-8B195FF14597}" srcOrd="2" destOrd="0" parTransId="{623D7458-FF6A-44FD-8A87-16A0000E9CC8}" sibTransId="{8C086C7A-0267-43A7-985A-16033869B45D}"/>
    <dgm:cxn modelId="{A8B5B534-44E7-405D-8DC4-30D0702725FC}" type="presOf" srcId="{FF7A4517-0214-4588-B62B-8B195FF14597}" destId="{CD9368B4-0549-4310-9C81-D0082C15A3A7}" srcOrd="0" destOrd="0" presId="urn:microsoft.com/office/officeart/2008/layout/LinedList"/>
    <dgm:cxn modelId="{B7A51475-97D7-469F-B7C8-78B1DF4C9DF1}" srcId="{9D9A4A17-3E8C-4697-A38A-816F8949AEEA}" destId="{B460A8AE-2259-4232-BE29-2E553C2EA2B7}" srcOrd="0" destOrd="0" parTransId="{23D8B348-E287-42A6-A96F-320DAE701048}" sibTransId="{7EBA0E2E-5DB3-43A3-B0CC-C9695EFA3896}"/>
    <dgm:cxn modelId="{4B6F3C83-E887-464C-B15B-8596BFF71946}" type="presOf" srcId="{9D9A4A17-3E8C-4697-A38A-816F8949AEEA}" destId="{28D05F94-2212-402C-8BF8-EB40F2FDCD7A}" srcOrd="0" destOrd="0" presId="urn:microsoft.com/office/officeart/2008/layout/LinedList"/>
    <dgm:cxn modelId="{68656F8E-C5D9-4901-9E9A-6690B6109D93}" type="presOf" srcId="{B460A8AE-2259-4232-BE29-2E553C2EA2B7}" destId="{71FBFC88-DCC0-4F98-89BA-AB2BF8263A6F}" srcOrd="0" destOrd="0" presId="urn:microsoft.com/office/officeart/2008/layout/LinedList"/>
    <dgm:cxn modelId="{499F8D95-BFF0-43AF-A10B-BD0BFAFC269A}" type="presOf" srcId="{36A4426A-E168-49E7-9FF3-13DFC81B47FA}" destId="{0A32B014-E228-428E-B318-E20463ECC872}" srcOrd="0" destOrd="0" presId="urn:microsoft.com/office/officeart/2008/layout/LinedList"/>
    <dgm:cxn modelId="{15914CCD-FE1A-4ABA-8A46-B46B05A6035E}" srcId="{9D9A4A17-3E8C-4697-A38A-816F8949AEEA}" destId="{36A4426A-E168-49E7-9FF3-13DFC81B47FA}" srcOrd="1" destOrd="0" parTransId="{08D7FD5F-1139-4819-A3CC-6295C8024779}" sibTransId="{CCEB731E-2D63-4FCA-BF05-F2A8C1F40B70}"/>
    <dgm:cxn modelId="{BA12938C-85C3-45FF-BE4A-D2FB886728B5}" type="presParOf" srcId="{28D05F94-2212-402C-8BF8-EB40F2FDCD7A}" destId="{6BE93457-3B8E-4A73-B3AE-9D3282DA5BED}" srcOrd="0" destOrd="0" presId="urn:microsoft.com/office/officeart/2008/layout/LinedList"/>
    <dgm:cxn modelId="{A6432AAD-8793-4381-82B8-69DBE13F78FB}" type="presParOf" srcId="{28D05F94-2212-402C-8BF8-EB40F2FDCD7A}" destId="{EA269819-124C-40AC-B25B-5BD613E50755}" srcOrd="1" destOrd="0" presId="urn:microsoft.com/office/officeart/2008/layout/LinedList"/>
    <dgm:cxn modelId="{8FE931D2-0A87-4BE8-842A-DD2125608558}" type="presParOf" srcId="{EA269819-124C-40AC-B25B-5BD613E50755}" destId="{71FBFC88-DCC0-4F98-89BA-AB2BF8263A6F}" srcOrd="0" destOrd="0" presId="urn:microsoft.com/office/officeart/2008/layout/LinedList"/>
    <dgm:cxn modelId="{A616BB69-1203-44F0-8183-AB5C22444E0C}" type="presParOf" srcId="{EA269819-124C-40AC-B25B-5BD613E50755}" destId="{A22EA760-A4B6-4168-818B-9ECE4B87764B}" srcOrd="1" destOrd="0" presId="urn:microsoft.com/office/officeart/2008/layout/LinedList"/>
    <dgm:cxn modelId="{663267CB-55C3-4846-805E-ECC5F473913D}" type="presParOf" srcId="{28D05F94-2212-402C-8BF8-EB40F2FDCD7A}" destId="{BDA0C139-C2EA-450E-88B9-F3A22D473CBC}" srcOrd="2" destOrd="0" presId="urn:microsoft.com/office/officeart/2008/layout/LinedList"/>
    <dgm:cxn modelId="{0A8C025F-7317-486F-AE1D-919202B8D672}" type="presParOf" srcId="{28D05F94-2212-402C-8BF8-EB40F2FDCD7A}" destId="{F601F740-C9F1-42C7-95C7-F4DCF8CB286F}" srcOrd="3" destOrd="0" presId="urn:microsoft.com/office/officeart/2008/layout/LinedList"/>
    <dgm:cxn modelId="{2748837A-9425-4547-B4FF-449651250BB6}" type="presParOf" srcId="{F601F740-C9F1-42C7-95C7-F4DCF8CB286F}" destId="{0A32B014-E228-428E-B318-E20463ECC872}" srcOrd="0" destOrd="0" presId="urn:microsoft.com/office/officeart/2008/layout/LinedList"/>
    <dgm:cxn modelId="{D79EADA1-F2EC-460C-8DFA-BCB3002F51DC}" type="presParOf" srcId="{F601F740-C9F1-42C7-95C7-F4DCF8CB286F}" destId="{F2A75669-7BDE-46B2-95EA-0F6E7BA051DB}" srcOrd="1" destOrd="0" presId="urn:microsoft.com/office/officeart/2008/layout/LinedList"/>
    <dgm:cxn modelId="{FF3F4791-DFDA-4CCB-BAB8-F2EDF97883A6}" type="presParOf" srcId="{28D05F94-2212-402C-8BF8-EB40F2FDCD7A}" destId="{DA72A572-04CF-404D-B21B-4A8F3C7CD8BD}" srcOrd="4" destOrd="0" presId="urn:microsoft.com/office/officeart/2008/layout/LinedList"/>
    <dgm:cxn modelId="{7EBF2687-A1D0-41EA-83E8-DC63C1E3EB30}" type="presParOf" srcId="{28D05F94-2212-402C-8BF8-EB40F2FDCD7A}" destId="{E7F233F3-E1B8-4F91-A7E1-E82DB5285A31}" srcOrd="5" destOrd="0" presId="urn:microsoft.com/office/officeart/2008/layout/LinedList"/>
    <dgm:cxn modelId="{FA50948F-ACE2-4BEC-87AB-96DCF416C877}" type="presParOf" srcId="{E7F233F3-E1B8-4F91-A7E1-E82DB5285A31}" destId="{CD9368B4-0549-4310-9C81-D0082C15A3A7}" srcOrd="0" destOrd="0" presId="urn:microsoft.com/office/officeart/2008/layout/LinedList"/>
    <dgm:cxn modelId="{E25BACE2-4044-41F4-9560-9A24C798F378}" type="presParOf" srcId="{E7F233F3-E1B8-4F91-A7E1-E82DB5285A31}" destId="{934DC91D-DA38-4387-827C-46999B845F0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1DFC6A-F86C-4243-A244-4CBD71B785FA}" type="doc">
      <dgm:prSet loTypeId="urn:microsoft.com/office/officeart/2016/7/layout/BasicLinearProcessNumbered" loCatId="process" qsTypeId="urn:microsoft.com/office/officeart/2005/8/quickstyle/simple2" qsCatId="simple" csTypeId="urn:microsoft.com/office/officeart/2005/8/colors/colorful2" csCatId="colorful" phldr="1"/>
      <dgm:spPr/>
      <dgm:t>
        <a:bodyPr/>
        <a:lstStyle/>
        <a:p>
          <a:endParaRPr lang="en-US"/>
        </a:p>
      </dgm:t>
    </dgm:pt>
    <dgm:pt modelId="{7C9F4E5D-011D-4046-A856-3829ECAC9203}">
      <dgm:prSet/>
      <dgm:spPr/>
      <dgm:t>
        <a:bodyPr/>
        <a:lstStyle/>
        <a:p>
          <a:r>
            <a:rPr lang="en-GB" dirty="0" err="1">
              <a:latin typeface="Lucida Console" panose="020B0609040504020204" pitchFamily="49" charset="0"/>
            </a:rPr>
            <a:t>split_by</a:t>
          </a:r>
          <a:r>
            <a:rPr lang="en-GB" dirty="0">
              <a:latin typeface="Lucida Console" panose="020B0609040504020204" pitchFamily="49" charset="0"/>
            </a:rPr>
            <a:t>()</a:t>
          </a:r>
          <a:br>
            <a:rPr lang="en-GB" dirty="0"/>
          </a:br>
          <a:endParaRPr lang="en-GB" dirty="0"/>
        </a:p>
        <a:p>
          <a:r>
            <a:rPr lang="en-GB" dirty="0"/>
            <a:t>specify independent variables</a:t>
          </a:r>
          <a:endParaRPr lang="en-US" dirty="0"/>
        </a:p>
      </dgm:t>
    </dgm:pt>
    <dgm:pt modelId="{B749178C-9DE9-49B2-A607-E6ABA6C00F4B}" type="parTrans" cxnId="{4D3FC15A-9377-40BD-8374-F70B72A3AA2C}">
      <dgm:prSet/>
      <dgm:spPr/>
      <dgm:t>
        <a:bodyPr/>
        <a:lstStyle/>
        <a:p>
          <a:endParaRPr lang="en-US"/>
        </a:p>
      </dgm:t>
    </dgm:pt>
    <dgm:pt modelId="{5E5AD186-1B71-4E27-B3BA-164DA4B9FDD4}" type="sibTrans" cxnId="{4D3FC15A-9377-40BD-8374-F70B72A3AA2C}">
      <dgm:prSet phldrT="1" phldr="0"/>
      <dgm:spPr/>
      <dgm:t>
        <a:bodyPr/>
        <a:lstStyle/>
        <a:p>
          <a:r>
            <a:rPr lang="en-US"/>
            <a:t>1</a:t>
          </a:r>
        </a:p>
      </dgm:t>
    </dgm:pt>
    <dgm:pt modelId="{46BDA4F2-3A50-4C59-ADB7-1B3BA53F1D13}">
      <dgm:prSet/>
      <dgm:spPr/>
      <dgm:t>
        <a:bodyPr/>
        <a:lstStyle/>
        <a:p>
          <a:r>
            <a:rPr lang="en-GB" dirty="0" err="1">
              <a:latin typeface="Lucida Console" panose="020B0609040504020204" pitchFamily="49" charset="0"/>
            </a:rPr>
            <a:t>control_for</a:t>
          </a:r>
          <a:r>
            <a:rPr lang="en-GB" dirty="0">
              <a:latin typeface="Lucida Console" panose="020B0609040504020204" pitchFamily="49" charset="0"/>
            </a:rPr>
            <a:t>()</a:t>
          </a:r>
          <a:br>
            <a:rPr lang="en-GB" dirty="0">
              <a:latin typeface="Lucida Console" panose="020B0609040504020204" pitchFamily="49" charset="0"/>
            </a:rPr>
          </a:br>
          <a:endParaRPr lang="en-GB" dirty="0">
            <a:latin typeface="Lucida Console" panose="020B0609040504020204" pitchFamily="49" charset="0"/>
          </a:endParaRPr>
        </a:p>
        <a:p>
          <a:r>
            <a:rPr lang="en-GB" dirty="0"/>
            <a:t>specify control variables</a:t>
          </a:r>
          <a:endParaRPr lang="en-US" dirty="0"/>
        </a:p>
      </dgm:t>
    </dgm:pt>
    <dgm:pt modelId="{949F0487-0B81-4B65-86CB-C3ACA4D15CDD}" type="parTrans" cxnId="{0D7F8EDE-09D3-44BA-9286-B34642016D08}">
      <dgm:prSet/>
      <dgm:spPr/>
      <dgm:t>
        <a:bodyPr/>
        <a:lstStyle/>
        <a:p>
          <a:endParaRPr lang="en-US"/>
        </a:p>
      </dgm:t>
    </dgm:pt>
    <dgm:pt modelId="{F9DCBB5C-6C3F-4242-AC59-CB10E04D49B9}" type="sibTrans" cxnId="{0D7F8EDE-09D3-44BA-9286-B34642016D08}">
      <dgm:prSet phldrT="2" phldr="0"/>
      <dgm:spPr/>
      <dgm:t>
        <a:bodyPr/>
        <a:lstStyle/>
        <a:p>
          <a:r>
            <a:rPr lang="en-US"/>
            <a:t>2</a:t>
          </a:r>
        </a:p>
      </dgm:t>
    </dgm:pt>
    <dgm:pt modelId="{D461D874-611C-4D1A-B805-6676D999EC23}">
      <dgm:prSet/>
      <dgm:spPr/>
      <dgm:t>
        <a:bodyPr/>
        <a:lstStyle/>
        <a:p>
          <a:r>
            <a:rPr lang="en-GB" dirty="0">
              <a:latin typeface="Lucida Console" panose="020B0609040504020204" pitchFamily="49" charset="0"/>
            </a:rPr>
            <a:t>generate()</a:t>
          </a:r>
          <a:br>
            <a:rPr lang="en-GB" dirty="0">
              <a:latin typeface="Lucida Console" panose="020B0609040504020204" pitchFamily="49" charset="0"/>
            </a:rPr>
          </a:br>
          <a:endParaRPr lang="en-GB" dirty="0">
            <a:latin typeface="Lucida Console" panose="020B0609040504020204" pitchFamily="49" charset="0"/>
          </a:endParaRPr>
        </a:p>
        <a:p>
          <a:r>
            <a:rPr lang="en-GB" dirty="0"/>
            <a:t>run the matching algorithm</a:t>
          </a:r>
          <a:endParaRPr lang="en-US" dirty="0"/>
        </a:p>
      </dgm:t>
    </dgm:pt>
    <dgm:pt modelId="{B03B14A5-9815-46D5-A786-D6D18DFF4E8F}" type="parTrans" cxnId="{3115EA60-69B4-4A95-8634-CFC09A1C2698}">
      <dgm:prSet/>
      <dgm:spPr/>
      <dgm:t>
        <a:bodyPr/>
        <a:lstStyle/>
        <a:p>
          <a:endParaRPr lang="en-US"/>
        </a:p>
      </dgm:t>
    </dgm:pt>
    <dgm:pt modelId="{C52C58D5-AB8F-41BF-A3DB-825747D48FFE}" type="sibTrans" cxnId="{3115EA60-69B4-4A95-8634-CFC09A1C2698}">
      <dgm:prSet phldrT="3" phldr="0"/>
      <dgm:spPr/>
      <dgm:t>
        <a:bodyPr/>
        <a:lstStyle/>
        <a:p>
          <a:r>
            <a:rPr lang="en-US"/>
            <a:t>3</a:t>
          </a:r>
        </a:p>
      </dgm:t>
    </dgm:pt>
    <dgm:pt modelId="{80933682-FF4C-4BD9-95B5-5D515311CE27}" type="pres">
      <dgm:prSet presAssocID="{5A1DFC6A-F86C-4243-A244-4CBD71B785FA}" presName="Name0" presStyleCnt="0">
        <dgm:presLayoutVars>
          <dgm:animLvl val="lvl"/>
          <dgm:resizeHandles val="exact"/>
        </dgm:presLayoutVars>
      </dgm:prSet>
      <dgm:spPr/>
    </dgm:pt>
    <dgm:pt modelId="{5DFF9078-B801-403D-81D9-8884BA43DDC3}" type="pres">
      <dgm:prSet presAssocID="{7C9F4E5D-011D-4046-A856-3829ECAC9203}" presName="compositeNode" presStyleCnt="0">
        <dgm:presLayoutVars>
          <dgm:bulletEnabled val="1"/>
        </dgm:presLayoutVars>
      </dgm:prSet>
      <dgm:spPr/>
    </dgm:pt>
    <dgm:pt modelId="{3587F07C-ADFE-485C-8AFA-84CEF8FB686F}" type="pres">
      <dgm:prSet presAssocID="{7C9F4E5D-011D-4046-A856-3829ECAC9203}" presName="bgRect" presStyleLbl="bgAccFollowNode1" presStyleIdx="0" presStyleCnt="3"/>
      <dgm:spPr/>
    </dgm:pt>
    <dgm:pt modelId="{F0163D18-E056-488D-B024-9EFAB19B6477}" type="pres">
      <dgm:prSet presAssocID="{5E5AD186-1B71-4E27-B3BA-164DA4B9FDD4}" presName="sibTransNodeCircle" presStyleLbl="alignNode1" presStyleIdx="0" presStyleCnt="6">
        <dgm:presLayoutVars>
          <dgm:chMax val="0"/>
          <dgm:bulletEnabled/>
        </dgm:presLayoutVars>
      </dgm:prSet>
      <dgm:spPr/>
    </dgm:pt>
    <dgm:pt modelId="{A24801E2-B0ED-415F-A799-4D97D994149C}" type="pres">
      <dgm:prSet presAssocID="{7C9F4E5D-011D-4046-A856-3829ECAC9203}" presName="bottomLine" presStyleLbl="alignNode1" presStyleIdx="1" presStyleCnt="6">
        <dgm:presLayoutVars/>
      </dgm:prSet>
      <dgm:spPr/>
    </dgm:pt>
    <dgm:pt modelId="{3A3DE370-CA65-4CA9-BD3E-8B17AB0EB6B3}" type="pres">
      <dgm:prSet presAssocID="{7C9F4E5D-011D-4046-A856-3829ECAC9203}" presName="nodeText" presStyleLbl="bgAccFollowNode1" presStyleIdx="0" presStyleCnt="3">
        <dgm:presLayoutVars>
          <dgm:bulletEnabled val="1"/>
        </dgm:presLayoutVars>
      </dgm:prSet>
      <dgm:spPr/>
    </dgm:pt>
    <dgm:pt modelId="{CAC5BE33-2E40-41E6-B320-CC9B59A7913A}" type="pres">
      <dgm:prSet presAssocID="{5E5AD186-1B71-4E27-B3BA-164DA4B9FDD4}" presName="sibTrans" presStyleCnt="0"/>
      <dgm:spPr/>
    </dgm:pt>
    <dgm:pt modelId="{30D60C1C-FC4F-404B-9266-ACB5CCA31E12}" type="pres">
      <dgm:prSet presAssocID="{46BDA4F2-3A50-4C59-ADB7-1B3BA53F1D13}" presName="compositeNode" presStyleCnt="0">
        <dgm:presLayoutVars>
          <dgm:bulletEnabled val="1"/>
        </dgm:presLayoutVars>
      </dgm:prSet>
      <dgm:spPr/>
    </dgm:pt>
    <dgm:pt modelId="{E45F7350-BC7C-407D-9323-17E2E67F0B87}" type="pres">
      <dgm:prSet presAssocID="{46BDA4F2-3A50-4C59-ADB7-1B3BA53F1D13}" presName="bgRect" presStyleLbl="bgAccFollowNode1" presStyleIdx="1" presStyleCnt="3"/>
      <dgm:spPr/>
    </dgm:pt>
    <dgm:pt modelId="{A66895CB-A369-4DDB-A51F-610183BCE019}" type="pres">
      <dgm:prSet presAssocID="{F9DCBB5C-6C3F-4242-AC59-CB10E04D49B9}" presName="sibTransNodeCircle" presStyleLbl="alignNode1" presStyleIdx="2" presStyleCnt="6">
        <dgm:presLayoutVars>
          <dgm:chMax val="0"/>
          <dgm:bulletEnabled/>
        </dgm:presLayoutVars>
      </dgm:prSet>
      <dgm:spPr/>
    </dgm:pt>
    <dgm:pt modelId="{B97EAAB5-45A9-4829-A7AB-F391FB6209C9}" type="pres">
      <dgm:prSet presAssocID="{46BDA4F2-3A50-4C59-ADB7-1B3BA53F1D13}" presName="bottomLine" presStyleLbl="alignNode1" presStyleIdx="3" presStyleCnt="6">
        <dgm:presLayoutVars/>
      </dgm:prSet>
      <dgm:spPr/>
    </dgm:pt>
    <dgm:pt modelId="{BB9602C3-5F4F-4821-9F73-79F5AED1DE72}" type="pres">
      <dgm:prSet presAssocID="{46BDA4F2-3A50-4C59-ADB7-1B3BA53F1D13}" presName="nodeText" presStyleLbl="bgAccFollowNode1" presStyleIdx="1" presStyleCnt="3">
        <dgm:presLayoutVars>
          <dgm:bulletEnabled val="1"/>
        </dgm:presLayoutVars>
      </dgm:prSet>
      <dgm:spPr/>
    </dgm:pt>
    <dgm:pt modelId="{EEC395ED-2CBB-4F98-8233-B5FF18DCBC1B}" type="pres">
      <dgm:prSet presAssocID="{F9DCBB5C-6C3F-4242-AC59-CB10E04D49B9}" presName="sibTrans" presStyleCnt="0"/>
      <dgm:spPr/>
    </dgm:pt>
    <dgm:pt modelId="{EB0EDDD0-4967-45D0-850A-06D6D39F1BB9}" type="pres">
      <dgm:prSet presAssocID="{D461D874-611C-4D1A-B805-6676D999EC23}" presName="compositeNode" presStyleCnt="0">
        <dgm:presLayoutVars>
          <dgm:bulletEnabled val="1"/>
        </dgm:presLayoutVars>
      </dgm:prSet>
      <dgm:spPr/>
    </dgm:pt>
    <dgm:pt modelId="{8527E762-333E-4670-9824-54B70247C541}" type="pres">
      <dgm:prSet presAssocID="{D461D874-611C-4D1A-B805-6676D999EC23}" presName="bgRect" presStyleLbl="bgAccFollowNode1" presStyleIdx="2" presStyleCnt="3"/>
      <dgm:spPr/>
    </dgm:pt>
    <dgm:pt modelId="{E1B6A0FD-E56C-4826-82AF-FE8A89F148FD}" type="pres">
      <dgm:prSet presAssocID="{C52C58D5-AB8F-41BF-A3DB-825747D48FFE}" presName="sibTransNodeCircle" presStyleLbl="alignNode1" presStyleIdx="4" presStyleCnt="6">
        <dgm:presLayoutVars>
          <dgm:chMax val="0"/>
          <dgm:bulletEnabled/>
        </dgm:presLayoutVars>
      </dgm:prSet>
      <dgm:spPr/>
    </dgm:pt>
    <dgm:pt modelId="{942A9B9D-755E-43F5-8B32-EF2F8355D615}" type="pres">
      <dgm:prSet presAssocID="{D461D874-611C-4D1A-B805-6676D999EC23}" presName="bottomLine" presStyleLbl="alignNode1" presStyleIdx="5" presStyleCnt="6">
        <dgm:presLayoutVars/>
      </dgm:prSet>
      <dgm:spPr/>
    </dgm:pt>
    <dgm:pt modelId="{F09600E1-4D16-4856-9597-34AC7B2C0DE2}" type="pres">
      <dgm:prSet presAssocID="{D461D874-611C-4D1A-B805-6676D999EC23}" presName="nodeText" presStyleLbl="bgAccFollowNode1" presStyleIdx="2" presStyleCnt="3">
        <dgm:presLayoutVars>
          <dgm:bulletEnabled val="1"/>
        </dgm:presLayoutVars>
      </dgm:prSet>
      <dgm:spPr/>
    </dgm:pt>
  </dgm:ptLst>
  <dgm:cxnLst>
    <dgm:cxn modelId="{5E4B2E26-859D-4AC6-BD84-56419BE72AD9}" type="presOf" srcId="{F9DCBB5C-6C3F-4242-AC59-CB10E04D49B9}" destId="{A66895CB-A369-4DDB-A51F-610183BCE019}" srcOrd="0" destOrd="0" presId="urn:microsoft.com/office/officeart/2016/7/layout/BasicLinearProcessNumbered"/>
    <dgm:cxn modelId="{9F044031-4091-4910-98F3-9FA176FF5242}" type="presOf" srcId="{D461D874-611C-4D1A-B805-6676D999EC23}" destId="{8527E762-333E-4670-9824-54B70247C541}" srcOrd="0" destOrd="0" presId="urn:microsoft.com/office/officeart/2016/7/layout/BasicLinearProcessNumbered"/>
    <dgm:cxn modelId="{DF0C223E-BAC7-4415-8411-548CF158264E}" type="presOf" srcId="{D461D874-611C-4D1A-B805-6676D999EC23}" destId="{F09600E1-4D16-4856-9597-34AC7B2C0DE2}" srcOrd="1" destOrd="0" presId="urn:microsoft.com/office/officeart/2016/7/layout/BasicLinearProcessNumbered"/>
    <dgm:cxn modelId="{3115EA60-69B4-4A95-8634-CFC09A1C2698}" srcId="{5A1DFC6A-F86C-4243-A244-4CBD71B785FA}" destId="{D461D874-611C-4D1A-B805-6676D999EC23}" srcOrd="2" destOrd="0" parTransId="{B03B14A5-9815-46D5-A786-D6D18DFF4E8F}" sibTransId="{C52C58D5-AB8F-41BF-A3DB-825747D48FFE}"/>
    <dgm:cxn modelId="{E19B7B5A-BD7C-4B36-8BFB-68B8AC72FB7F}" type="presOf" srcId="{7C9F4E5D-011D-4046-A856-3829ECAC9203}" destId="{3587F07C-ADFE-485C-8AFA-84CEF8FB686F}" srcOrd="0" destOrd="0" presId="urn:microsoft.com/office/officeart/2016/7/layout/BasicLinearProcessNumbered"/>
    <dgm:cxn modelId="{4D3FC15A-9377-40BD-8374-F70B72A3AA2C}" srcId="{5A1DFC6A-F86C-4243-A244-4CBD71B785FA}" destId="{7C9F4E5D-011D-4046-A856-3829ECAC9203}" srcOrd="0" destOrd="0" parTransId="{B749178C-9DE9-49B2-A607-E6ABA6C00F4B}" sibTransId="{5E5AD186-1B71-4E27-B3BA-164DA4B9FDD4}"/>
    <dgm:cxn modelId="{07F1508B-5CDA-4B46-AB3B-CAE0F1D4D680}" type="presOf" srcId="{7C9F4E5D-011D-4046-A856-3829ECAC9203}" destId="{3A3DE370-CA65-4CA9-BD3E-8B17AB0EB6B3}" srcOrd="1" destOrd="0" presId="urn:microsoft.com/office/officeart/2016/7/layout/BasicLinearProcessNumbered"/>
    <dgm:cxn modelId="{A3235FA1-D97A-40D2-8C9C-CD137874EE91}" type="presOf" srcId="{46BDA4F2-3A50-4C59-ADB7-1B3BA53F1D13}" destId="{E45F7350-BC7C-407D-9323-17E2E67F0B87}" srcOrd="0" destOrd="0" presId="urn:microsoft.com/office/officeart/2016/7/layout/BasicLinearProcessNumbered"/>
    <dgm:cxn modelId="{AE6436A4-3F2B-4D93-885D-0C5106A028C6}" type="presOf" srcId="{C52C58D5-AB8F-41BF-A3DB-825747D48FFE}" destId="{E1B6A0FD-E56C-4826-82AF-FE8A89F148FD}" srcOrd="0" destOrd="0" presId="urn:microsoft.com/office/officeart/2016/7/layout/BasicLinearProcessNumbered"/>
    <dgm:cxn modelId="{0D7F8EDE-09D3-44BA-9286-B34642016D08}" srcId="{5A1DFC6A-F86C-4243-A244-4CBD71B785FA}" destId="{46BDA4F2-3A50-4C59-ADB7-1B3BA53F1D13}" srcOrd="1" destOrd="0" parTransId="{949F0487-0B81-4B65-86CB-C3ACA4D15CDD}" sibTransId="{F9DCBB5C-6C3F-4242-AC59-CB10E04D49B9}"/>
    <dgm:cxn modelId="{531F04E2-5399-4210-B043-2A19A91238AF}" type="presOf" srcId="{5E5AD186-1B71-4E27-B3BA-164DA4B9FDD4}" destId="{F0163D18-E056-488D-B024-9EFAB19B6477}" srcOrd="0" destOrd="0" presId="urn:microsoft.com/office/officeart/2016/7/layout/BasicLinearProcessNumbered"/>
    <dgm:cxn modelId="{999E93E9-F0DB-42FB-A6AA-01CFAC89D37B}" type="presOf" srcId="{5A1DFC6A-F86C-4243-A244-4CBD71B785FA}" destId="{80933682-FF4C-4BD9-95B5-5D515311CE27}" srcOrd="0" destOrd="0" presId="urn:microsoft.com/office/officeart/2016/7/layout/BasicLinearProcessNumbered"/>
    <dgm:cxn modelId="{2571B9F8-812F-432D-B8F8-957B07497F8C}" type="presOf" srcId="{46BDA4F2-3A50-4C59-ADB7-1B3BA53F1D13}" destId="{BB9602C3-5F4F-4821-9F73-79F5AED1DE72}" srcOrd="1" destOrd="0" presId="urn:microsoft.com/office/officeart/2016/7/layout/BasicLinearProcessNumbered"/>
    <dgm:cxn modelId="{81AA2776-D384-417E-856B-E345FEC1DE20}" type="presParOf" srcId="{80933682-FF4C-4BD9-95B5-5D515311CE27}" destId="{5DFF9078-B801-403D-81D9-8884BA43DDC3}" srcOrd="0" destOrd="0" presId="urn:microsoft.com/office/officeart/2016/7/layout/BasicLinearProcessNumbered"/>
    <dgm:cxn modelId="{CA354430-C5D1-4CB1-88D1-E5116E9786FA}" type="presParOf" srcId="{5DFF9078-B801-403D-81D9-8884BA43DDC3}" destId="{3587F07C-ADFE-485C-8AFA-84CEF8FB686F}" srcOrd="0" destOrd="0" presId="urn:microsoft.com/office/officeart/2016/7/layout/BasicLinearProcessNumbered"/>
    <dgm:cxn modelId="{27C47DEC-39D8-48FA-9045-42DFB0E5BDEF}" type="presParOf" srcId="{5DFF9078-B801-403D-81D9-8884BA43DDC3}" destId="{F0163D18-E056-488D-B024-9EFAB19B6477}" srcOrd="1" destOrd="0" presId="urn:microsoft.com/office/officeart/2016/7/layout/BasicLinearProcessNumbered"/>
    <dgm:cxn modelId="{55675A0C-A485-47AC-8ADC-026E54A237FB}" type="presParOf" srcId="{5DFF9078-B801-403D-81D9-8884BA43DDC3}" destId="{A24801E2-B0ED-415F-A799-4D97D994149C}" srcOrd="2" destOrd="0" presId="urn:microsoft.com/office/officeart/2016/7/layout/BasicLinearProcessNumbered"/>
    <dgm:cxn modelId="{F60818FC-33B8-4C18-9F4C-956EACBE3EAE}" type="presParOf" srcId="{5DFF9078-B801-403D-81D9-8884BA43DDC3}" destId="{3A3DE370-CA65-4CA9-BD3E-8B17AB0EB6B3}" srcOrd="3" destOrd="0" presId="urn:microsoft.com/office/officeart/2016/7/layout/BasicLinearProcessNumbered"/>
    <dgm:cxn modelId="{CEC0929E-CE9A-4382-9804-B5715E077A04}" type="presParOf" srcId="{80933682-FF4C-4BD9-95B5-5D515311CE27}" destId="{CAC5BE33-2E40-41E6-B320-CC9B59A7913A}" srcOrd="1" destOrd="0" presId="urn:microsoft.com/office/officeart/2016/7/layout/BasicLinearProcessNumbered"/>
    <dgm:cxn modelId="{F7C611E0-27E8-4A7A-8775-36CFEA9D3547}" type="presParOf" srcId="{80933682-FF4C-4BD9-95B5-5D515311CE27}" destId="{30D60C1C-FC4F-404B-9266-ACB5CCA31E12}" srcOrd="2" destOrd="0" presId="urn:microsoft.com/office/officeart/2016/7/layout/BasicLinearProcessNumbered"/>
    <dgm:cxn modelId="{9E1DA863-4281-4B97-BBAF-F2C2F4493B26}" type="presParOf" srcId="{30D60C1C-FC4F-404B-9266-ACB5CCA31E12}" destId="{E45F7350-BC7C-407D-9323-17E2E67F0B87}" srcOrd="0" destOrd="0" presId="urn:microsoft.com/office/officeart/2016/7/layout/BasicLinearProcessNumbered"/>
    <dgm:cxn modelId="{D523FFAC-3D99-4304-8D4B-AC9D4C954215}" type="presParOf" srcId="{30D60C1C-FC4F-404B-9266-ACB5CCA31E12}" destId="{A66895CB-A369-4DDB-A51F-610183BCE019}" srcOrd="1" destOrd="0" presId="urn:microsoft.com/office/officeart/2016/7/layout/BasicLinearProcessNumbered"/>
    <dgm:cxn modelId="{BA389DF9-4576-41F3-9B34-C55A2AAE8121}" type="presParOf" srcId="{30D60C1C-FC4F-404B-9266-ACB5CCA31E12}" destId="{B97EAAB5-45A9-4829-A7AB-F391FB6209C9}" srcOrd="2" destOrd="0" presId="urn:microsoft.com/office/officeart/2016/7/layout/BasicLinearProcessNumbered"/>
    <dgm:cxn modelId="{51B91A4C-CB9B-4144-91BF-138846828424}" type="presParOf" srcId="{30D60C1C-FC4F-404B-9266-ACB5CCA31E12}" destId="{BB9602C3-5F4F-4821-9F73-79F5AED1DE72}" srcOrd="3" destOrd="0" presId="urn:microsoft.com/office/officeart/2016/7/layout/BasicLinearProcessNumbered"/>
    <dgm:cxn modelId="{E0BA2169-DCDD-4F89-A92F-66C28366F4CF}" type="presParOf" srcId="{80933682-FF4C-4BD9-95B5-5D515311CE27}" destId="{EEC395ED-2CBB-4F98-8233-B5FF18DCBC1B}" srcOrd="3" destOrd="0" presId="urn:microsoft.com/office/officeart/2016/7/layout/BasicLinearProcessNumbered"/>
    <dgm:cxn modelId="{67A3F6D4-70F4-4656-AC6E-7539B607CF4F}" type="presParOf" srcId="{80933682-FF4C-4BD9-95B5-5D515311CE27}" destId="{EB0EDDD0-4967-45D0-850A-06D6D39F1BB9}" srcOrd="4" destOrd="0" presId="urn:microsoft.com/office/officeart/2016/7/layout/BasicLinearProcessNumbered"/>
    <dgm:cxn modelId="{1B7686D4-EA85-4993-BE86-04F538E5089B}" type="presParOf" srcId="{EB0EDDD0-4967-45D0-850A-06D6D39F1BB9}" destId="{8527E762-333E-4670-9824-54B70247C541}" srcOrd="0" destOrd="0" presId="urn:microsoft.com/office/officeart/2016/7/layout/BasicLinearProcessNumbered"/>
    <dgm:cxn modelId="{B8437128-6F1E-44D6-A723-2DF1CAE4A092}" type="presParOf" srcId="{EB0EDDD0-4967-45D0-850A-06D6D39F1BB9}" destId="{E1B6A0FD-E56C-4826-82AF-FE8A89F148FD}" srcOrd="1" destOrd="0" presId="urn:microsoft.com/office/officeart/2016/7/layout/BasicLinearProcessNumbered"/>
    <dgm:cxn modelId="{8EC993B6-9B18-4170-B997-1E1928B68EB1}" type="presParOf" srcId="{EB0EDDD0-4967-45D0-850A-06D6D39F1BB9}" destId="{942A9B9D-755E-43F5-8B32-EF2F8355D615}" srcOrd="2" destOrd="0" presId="urn:microsoft.com/office/officeart/2016/7/layout/BasicLinearProcessNumbered"/>
    <dgm:cxn modelId="{F2B0C0AC-F45F-40BB-A87B-DC6B8FA6D358}" type="presParOf" srcId="{EB0EDDD0-4967-45D0-850A-06D6D39F1BB9}" destId="{F09600E1-4D16-4856-9597-34AC7B2C0DE2}"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8A26F7-919D-47A3-810B-75F8A28BDEED}"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0A48C032-799C-438A-A813-E59331AB0C44}">
      <dgm:prSet/>
      <dgm:spPr/>
      <dgm:t>
        <a:bodyPr/>
        <a:lstStyle/>
        <a:p>
          <a:r>
            <a:rPr lang="en-GB" dirty="0"/>
            <a:t>“Stimuli comprised 100 male faces and 100 female faces.  Conditions were matched in terms of face width, face height, and age. Independent sample </a:t>
          </a:r>
          <a:r>
            <a:rPr lang="en-GB" i="1" dirty="0"/>
            <a:t>t</a:t>
          </a:r>
          <a:r>
            <a:rPr lang="en-GB" dirty="0"/>
            <a:t> tests confirmed that the conditions were suitably controlled (all </a:t>
          </a:r>
          <a:r>
            <a:rPr lang="en-GB" i="1" dirty="0"/>
            <a:t>p</a:t>
          </a:r>
          <a:r>
            <a:rPr lang="en-GB" dirty="0"/>
            <a:t> values &gt; .05).”</a:t>
          </a:r>
          <a:br>
            <a:rPr lang="en-GB" dirty="0"/>
          </a:br>
          <a:r>
            <a:rPr lang="en-GB" i="1" dirty="0"/>
            <a:t>- Foo et al. (2005): Revisiting the Effect of Bar</a:t>
          </a:r>
          <a:endParaRPr lang="en-US" dirty="0"/>
        </a:p>
      </dgm:t>
    </dgm:pt>
    <dgm:pt modelId="{91A7CFBA-82A9-4DF6-BC06-7521D862229A}" type="parTrans" cxnId="{EB54C8C1-8153-4974-A01D-1EE645308CE8}">
      <dgm:prSet/>
      <dgm:spPr/>
      <dgm:t>
        <a:bodyPr/>
        <a:lstStyle/>
        <a:p>
          <a:endParaRPr lang="en-US"/>
        </a:p>
      </dgm:t>
    </dgm:pt>
    <dgm:pt modelId="{42942EB7-F04C-4465-84FB-4C4856533503}" type="sibTrans" cxnId="{EB54C8C1-8153-4974-A01D-1EE645308CE8}">
      <dgm:prSet/>
      <dgm:spPr/>
      <dgm:t>
        <a:bodyPr/>
        <a:lstStyle/>
        <a:p>
          <a:endParaRPr lang="en-US"/>
        </a:p>
      </dgm:t>
    </dgm:pt>
    <dgm:pt modelId="{D7774F93-20B5-4BE7-B531-1839BBB6532A}">
      <dgm:prSet/>
      <dgm:spPr/>
      <dgm:t>
        <a:bodyPr/>
        <a:lstStyle/>
        <a:p>
          <a:r>
            <a:rPr lang="en-GB" dirty="0"/>
            <a:t>“Stimuli comprised 100 male faces and 100 female faces. Items were matched pairwise in terms of face width, face height, and age. Paired sample </a:t>
          </a:r>
          <a:r>
            <a:rPr lang="en-GB" i="1" dirty="0"/>
            <a:t>t</a:t>
          </a:r>
          <a:r>
            <a:rPr lang="en-GB" dirty="0"/>
            <a:t> tests confirmed that the conditions were suitably controlled (all </a:t>
          </a:r>
          <a:r>
            <a:rPr lang="en-GB" i="1" dirty="0"/>
            <a:t>p</a:t>
          </a:r>
          <a:r>
            <a:rPr lang="en-GB" dirty="0"/>
            <a:t> values &gt; .05).”</a:t>
          </a:r>
          <a:br>
            <a:rPr lang="en-GB" dirty="0"/>
          </a:br>
          <a:r>
            <a:rPr lang="en-GB" dirty="0"/>
            <a:t>- </a:t>
          </a:r>
          <a:r>
            <a:rPr lang="en-GB" i="1" dirty="0"/>
            <a:t>Foo et al. (2003): The Effect of Bar on Face Recognition</a:t>
          </a:r>
          <a:endParaRPr lang="en-US" dirty="0"/>
        </a:p>
      </dgm:t>
    </dgm:pt>
    <dgm:pt modelId="{9B513001-0F7D-488B-983C-BD0E3AA75E1C}" type="parTrans" cxnId="{8E7AF1DB-09D1-4B2E-8119-D026E8C78731}">
      <dgm:prSet/>
      <dgm:spPr/>
      <dgm:t>
        <a:bodyPr/>
        <a:lstStyle/>
        <a:p>
          <a:endParaRPr lang="en-US"/>
        </a:p>
      </dgm:t>
    </dgm:pt>
    <dgm:pt modelId="{E46D347F-3578-407F-A29D-AD30B9D062DF}" type="sibTrans" cxnId="{8E7AF1DB-09D1-4B2E-8119-D026E8C78731}">
      <dgm:prSet/>
      <dgm:spPr/>
      <dgm:t>
        <a:bodyPr/>
        <a:lstStyle/>
        <a:p>
          <a:endParaRPr lang="en-US"/>
        </a:p>
      </dgm:t>
    </dgm:pt>
    <dgm:pt modelId="{F0C7E500-152D-45DC-8693-C4FB698A88FC}" type="pres">
      <dgm:prSet presAssocID="{638A26F7-919D-47A3-810B-75F8A28BDEED}" presName="vert0" presStyleCnt="0">
        <dgm:presLayoutVars>
          <dgm:dir/>
          <dgm:animOne val="branch"/>
          <dgm:animLvl val="lvl"/>
        </dgm:presLayoutVars>
      </dgm:prSet>
      <dgm:spPr/>
    </dgm:pt>
    <dgm:pt modelId="{745D747E-567B-4462-9230-CA70C5F377DA}" type="pres">
      <dgm:prSet presAssocID="{0A48C032-799C-438A-A813-E59331AB0C44}" presName="thickLine" presStyleLbl="alignNode1" presStyleIdx="0" presStyleCnt="2"/>
      <dgm:spPr/>
    </dgm:pt>
    <dgm:pt modelId="{2ABB9827-DCBF-46A0-9F02-02F26560CA87}" type="pres">
      <dgm:prSet presAssocID="{0A48C032-799C-438A-A813-E59331AB0C44}" presName="horz1" presStyleCnt="0"/>
      <dgm:spPr/>
    </dgm:pt>
    <dgm:pt modelId="{3F8AF905-F730-4954-842D-AD70871D0BF1}" type="pres">
      <dgm:prSet presAssocID="{0A48C032-799C-438A-A813-E59331AB0C44}" presName="tx1" presStyleLbl="revTx" presStyleIdx="0" presStyleCnt="2"/>
      <dgm:spPr/>
    </dgm:pt>
    <dgm:pt modelId="{89AE523E-F06B-4D0D-81E2-A8B8897084B6}" type="pres">
      <dgm:prSet presAssocID="{0A48C032-799C-438A-A813-E59331AB0C44}" presName="vert1" presStyleCnt="0"/>
      <dgm:spPr/>
    </dgm:pt>
    <dgm:pt modelId="{9C80D994-F7CB-4FCA-8BC6-80D7475053BC}" type="pres">
      <dgm:prSet presAssocID="{D7774F93-20B5-4BE7-B531-1839BBB6532A}" presName="thickLine" presStyleLbl="alignNode1" presStyleIdx="1" presStyleCnt="2"/>
      <dgm:spPr/>
    </dgm:pt>
    <dgm:pt modelId="{466DBB7F-2BA7-4886-AE8F-1C57861C257B}" type="pres">
      <dgm:prSet presAssocID="{D7774F93-20B5-4BE7-B531-1839BBB6532A}" presName="horz1" presStyleCnt="0"/>
      <dgm:spPr/>
    </dgm:pt>
    <dgm:pt modelId="{2AB0F48C-96D4-4A54-9F1B-B16D990291C1}" type="pres">
      <dgm:prSet presAssocID="{D7774F93-20B5-4BE7-B531-1839BBB6532A}" presName="tx1" presStyleLbl="revTx" presStyleIdx="1" presStyleCnt="2"/>
      <dgm:spPr/>
    </dgm:pt>
    <dgm:pt modelId="{F175103C-1C7D-4FD3-B015-FF32E7343406}" type="pres">
      <dgm:prSet presAssocID="{D7774F93-20B5-4BE7-B531-1839BBB6532A}" presName="vert1" presStyleCnt="0"/>
      <dgm:spPr/>
    </dgm:pt>
  </dgm:ptLst>
  <dgm:cxnLst>
    <dgm:cxn modelId="{F84FF42C-E458-4347-99A9-4C99844DF65D}" type="presOf" srcId="{0A48C032-799C-438A-A813-E59331AB0C44}" destId="{3F8AF905-F730-4954-842D-AD70871D0BF1}" srcOrd="0" destOrd="0" presId="urn:microsoft.com/office/officeart/2008/layout/LinedList"/>
    <dgm:cxn modelId="{F1397361-D65F-4F68-88EC-517BAEE9DA3F}" type="presOf" srcId="{D7774F93-20B5-4BE7-B531-1839BBB6532A}" destId="{2AB0F48C-96D4-4A54-9F1B-B16D990291C1}" srcOrd="0" destOrd="0" presId="urn:microsoft.com/office/officeart/2008/layout/LinedList"/>
    <dgm:cxn modelId="{93B14771-729A-4393-AEBE-A8D15F0BB890}" type="presOf" srcId="{638A26F7-919D-47A3-810B-75F8A28BDEED}" destId="{F0C7E500-152D-45DC-8693-C4FB698A88FC}" srcOrd="0" destOrd="0" presId="urn:microsoft.com/office/officeart/2008/layout/LinedList"/>
    <dgm:cxn modelId="{EB54C8C1-8153-4974-A01D-1EE645308CE8}" srcId="{638A26F7-919D-47A3-810B-75F8A28BDEED}" destId="{0A48C032-799C-438A-A813-E59331AB0C44}" srcOrd="0" destOrd="0" parTransId="{91A7CFBA-82A9-4DF6-BC06-7521D862229A}" sibTransId="{42942EB7-F04C-4465-84FB-4C4856533503}"/>
    <dgm:cxn modelId="{8E7AF1DB-09D1-4B2E-8119-D026E8C78731}" srcId="{638A26F7-919D-47A3-810B-75F8A28BDEED}" destId="{D7774F93-20B5-4BE7-B531-1839BBB6532A}" srcOrd="1" destOrd="0" parTransId="{9B513001-0F7D-488B-983C-BD0E3AA75E1C}" sibTransId="{E46D347F-3578-407F-A29D-AD30B9D062DF}"/>
    <dgm:cxn modelId="{5FF006A3-B593-4FE9-AC7C-DC2BB1AFF853}" type="presParOf" srcId="{F0C7E500-152D-45DC-8693-C4FB698A88FC}" destId="{745D747E-567B-4462-9230-CA70C5F377DA}" srcOrd="0" destOrd="0" presId="urn:microsoft.com/office/officeart/2008/layout/LinedList"/>
    <dgm:cxn modelId="{D8813E14-48D7-424B-99C6-CD370E02BE22}" type="presParOf" srcId="{F0C7E500-152D-45DC-8693-C4FB698A88FC}" destId="{2ABB9827-DCBF-46A0-9F02-02F26560CA87}" srcOrd="1" destOrd="0" presId="urn:microsoft.com/office/officeart/2008/layout/LinedList"/>
    <dgm:cxn modelId="{318887C1-2920-4B3C-B4A4-F53320DAEF09}" type="presParOf" srcId="{2ABB9827-DCBF-46A0-9F02-02F26560CA87}" destId="{3F8AF905-F730-4954-842D-AD70871D0BF1}" srcOrd="0" destOrd="0" presId="urn:microsoft.com/office/officeart/2008/layout/LinedList"/>
    <dgm:cxn modelId="{404394CE-B7AA-4998-8690-85027046E0A4}" type="presParOf" srcId="{2ABB9827-DCBF-46A0-9F02-02F26560CA87}" destId="{89AE523E-F06B-4D0D-81E2-A8B8897084B6}" srcOrd="1" destOrd="0" presId="urn:microsoft.com/office/officeart/2008/layout/LinedList"/>
    <dgm:cxn modelId="{AD18BF24-EF9C-429A-804E-EFACEB3B1FD6}" type="presParOf" srcId="{F0C7E500-152D-45DC-8693-C4FB698A88FC}" destId="{9C80D994-F7CB-4FCA-8BC6-80D7475053BC}" srcOrd="2" destOrd="0" presId="urn:microsoft.com/office/officeart/2008/layout/LinedList"/>
    <dgm:cxn modelId="{DC6D6912-E737-4025-A668-CE28817ED45F}" type="presParOf" srcId="{F0C7E500-152D-45DC-8693-C4FB698A88FC}" destId="{466DBB7F-2BA7-4886-AE8F-1C57861C257B}" srcOrd="3" destOrd="0" presId="urn:microsoft.com/office/officeart/2008/layout/LinedList"/>
    <dgm:cxn modelId="{406B2254-F0F9-481F-8407-CD7258ACE9F4}" type="presParOf" srcId="{466DBB7F-2BA7-4886-AE8F-1C57861C257B}" destId="{2AB0F48C-96D4-4A54-9F1B-B16D990291C1}" srcOrd="0" destOrd="0" presId="urn:microsoft.com/office/officeart/2008/layout/LinedList"/>
    <dgm:cxn modelId="{2755E0E9-B58C-4758-A78C-1C052A40D368}" type="presParOf" srcId="{466DBB7F-2BA7-4886-AE8F-1C57861C257B}" destId="{F175103C-1C7D-4FD3-B015-FF32E73434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8A26F7-919D-47A3-810B-75F8A28BDEED}"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0A48C032-799C-438A-A813-E59331AB0C44}">
      <dgm:prSet/>
      <dgm:spPr/>
      <dgm:t>
        <a:bodyPr/>
        <a:lstStyle/>
        <a:p>
          <a:r>
            <a:rPr lang="en-GB" dirty="0"/>
            <a:t>“Stimuli comprised 100 male faces and 100 female faces from the Chicago Face Database (Ma et al., 2015). The two conditions were matched on the distributions of face width, face height, and age by maximising the overlapping index (Pastore &amp; </a:t>
          </a:r>
          <a:r>
            <a:rPr lang="en-GB" dirty="0" err="1"/>
            <a:t>Calcagni</a:t>
          </a:r>
          <a:r>
            <a:rPr lang="en-GB" dirty="0"/>
            <a:t>, 2019) between the two conditions. Overlapping index values were calculated using the overlapping package (Pastore &amp; </a:t>
          </a:r>
          <a:r>
            <a:rPr lang="en-GB" dirty="0" err="1"/>
            <a:t>Calcagni</a:t>
          </a:r>
          <a:r>
            <a:rPr lang="en-GB" dirty="0"/>
            <a:t>, 2019) for R (R Core Team, 2020). Of 30000 random samples, the sample with the maximum overlap in all variables, between the two conditions, was selected. The full list of stimuli, and the code to generate it (with a seed for reproducibility) is available at osf.io/</a:t>
          </a:r>
          <a:r>
            <a:rPr lang="en-GB" dirty="0" err="1"/>
            <a:t>wdbiw</a:t>
          </a:r>
          <a:r>
            <a:rPr lang="en-GB" dirty="0"/>
            <a:t>. The selected stimuli are presented in Figure 1.”</a:t>
          </a:r>
          <a:endParaRPr lang="en-US" dirty="0"/>
        </a:p>
      </dgm:t>
    </dgm:pt>
    <dgm:pt modelId="{91A7CFBA-82A9-4DF6-BC06-7521D862229A}" type="parTrans" cxnId="{EB54C8C1-8153-4974-A01D-1EE645308CE8}">
      <dgm:prSet/>
      <dgm:spPr/>
      <dgm:t>
        <a:bodyPr/>
        <a:lstStyle/>
        <a:p>
          <a:endParaRPr lang="en-US"/>
        </a:p>
      </dgm:t>
    </dgm:pt>
    <dgm:pt modelId="{42942EB7-F04C-4465-84FB-4C4856533503}" type="sibTrans" cxnId="{EB54C8C1-8153-4974-A01D-1EE645308CE8}">
      <dgm:prSet/>
      <dgm:spPr/>
      <dgm:t>
        <a:bodyPr/>
        <a:lstStyle/>
        <a:p>
          <a:endParaRPr lang="en-US"/>
        </a:p>
      </dgm:t>
    </dgm:pt>
    <dgm:pt modelId="{D7774F93-20B5-4BE7-B531-1839BBB6532A}">
      <dgm:prSet/>
      <dgm:spPr/>
      <dgm:t>
        <a:bodyPr/>
        <a:lstStyle/>
        <a:p>
          <a:r>
            <a:rPr lang="en-GB" dirty="0"/>
            <a:t>“Stimuli comprised 100 male faces and 100 female faces from the Chicago Face Database (Ma et al., 2015).  Faces were matched pairwise on the variables of face width (within ±1 pixel), face height (within ±5 pixels), and age (within ±0.5 years), using the </a:t>
          </a:r>
          <a:r>
            <a:rPr lang="en-GB" dirty="0" err="1"/>
            <a:t>LexOPS</a:t>
          </a:r>
          <a:r>
            <a:rPr lang="en-GB" dirty="0"/>
            <a:t> package (Taylor et al., 2020) for R (R Core Team, 2020). The full list of stimuli, and the code to generate it (with a seed for reproducibility) is available at osf.io/</a:t>
          </a:r>
          <a:r>
            <a:rPr lang="en-GB" dirty="0" err="1"/>
            <a:t>wdbiw</a:t>
          </a:r>
          <a:r>
            <a:rPr lang="en-GB" dirty="0"/>
            <a:t>. The selected stimuli are presented in Figure 1.”</a:t>
          </a:r>
          <a:endParaRPr lang="en-US" dirty="0"/>
        </a:p>
      </dgm:t>
    </dgm:pt>
    <dgm:pt modelId="{9B513001-0F7D-488B-983C-BD0E3AA75E1C}" type="parTrans" cxnId="{8E7AF1DB-09D1-4B2E-8119-D026E8C78731}">
      <dgm:prSet/>
      <dgm:spPr/>
      <dgm:t>
        <a:bodyPr/>
        <a:lstStyle/>
        <a:p>
          <a:endParaRPr lang="en-US"/>
        </a:p>
      </dgm:t>
    </dgm:pt>
    <dgm:pt modelId="{E46D347F-3578-407F-A29D-AD30B9D062DF}" type="sibTrans" cxnId="{8E7AF1DB-09D1-4B2E-8119-D026E8C78731}">
      <dgm:prSet/>
      <dgm:spPr/>
      <dgm:t>
        <a:bodyPr/>
        <a:lstStyle/>
        <a:p>
          <a:endParaRPr lang="en-US"/>
        </a:p>
      </dgm:t>
    </dgm:pt>
    <dgm:pt modelId="{74237659-8363-4A83-BB22-FE89EE4FD6EF}" type="pres">
      <dgm:prSet presAssocID="{638A26F7-919D-47A3-810B-75F8A28BDEED}" presName="vert0" presStyleCnt="0">
        <dgm:presLayoutVars>
          <dgm:dir/>
          <dgm:animOne val="branch"/>
          <dgm:animLvl val="lvl"/>
        </dgm:presLayoutVars>
      </dgm:prSet>
      <dgm:spPr/>
    </dgm:pt>
    <dgm:pt modelId="{7BCEC69C-7C6F-4E5F-BB47-29D2D7404F55}" type="pres">
      <dgm:prSet presAssocID="{0A48C032-799C-438A-A813-E59331AB0C44}" presName="thickLine" presStyleLbl="alignNode1" presStyleIdx="0" presStyleCnt="2"/>
      <dgm:spPr/>
    </dgm:pt>
    <dgm:pt modelId="{9F8312FB-3FC1-4D3E-87F7-D5E7A69A4CED}" type="pres">
      <dgm:prSet presAssocID="{0A48C032-799C-438A-A813-E59331AB0C44}" presName="horz1" presStyleCnt="0"/>
      <dgm:spPr/>
    </dgm:pt>
    <dgm:pt modelId="{9AF0986A-A94D-499F-B60A-4FEBE3954DC8}" type="pres">
      <dgm:prSet presAssocID="{0A48C032-799C-438A-A813-E59331AB0C44}" presName="tx1" presStyleLbl="revTx" presStyleIdx="0" presStyleCnt="2"/>
      <dgm:spPr/>
    </dgm:pt>
    <dgm:pt modelId="{84B7FD2A-0BF6-41C2-A32E-CD3BD5F28FE3}" type="pres">
      <dgm:prSet presAssocID="{0A48C032-799C-438A-A813-E59331AB0C44}" presName="vert1" presStyleCnt="0"/>
      <dgm:spPr/>
    </dgm:pt>
    <dgm:pt modelId="{05F7BFEB-7E2C-4CC3-B4CC-BC1AD890F6C2}" type="pres">
      <dgm:prSet presAssocID="{D7774F93-20B5-4BE7-B531-1839BBB6532A}" presName="thickLine" presStyleLbl="alignNode1" presStyleIdx="1" presStyleCnt="2"/>
      <dgm:spPr/>
    </dgm:pt>
    <dgm:pt modelId="{2AAC6261-B744-46D8-8218-66855B99492E}" type="pres">
      <dgm:prSet presAssocID="{D7774F93-20B5-4BE7-B531-1839BBB6532A}" presName="horz1" presStyleCnt="0"/>
      <dgm:spPr/>
    </dgm:pt>
    <dgm:pt modelId="{406A7860-40BD-4841-9D0F-37D2D0F70725}" type="pres">
      <dgm:prSet presAssocID="{D7774F93-20B5-4BE7-B531-1839BBB6532A}" presName="tx1" presStyleLbl="revTx" presStyleIdx="1" presStyleCnt="2"/>
      <dgm:spPr/>
    </dgm:pt>
    <dgm:pt modelId="{300AD79B-2D1B-4995-A78A-708855276526}" type="pres">
      <dgm:prSet presAssocID="{D7774F93-20B5-4BE7-B531-1839BBB6532A}" presName="vert1" presStyleCnt="0"/>
      <dgm:spPr/>
    </dgm:pt>
  </dgm:ptLst>
  <dgm:cxnLst>
    <dgm:cxn modelId="{1E891C31-C362-4D1A-828C-13FBDA4C4367}" type="presOf" srcId="{D7774F93-20B5-4BE7-B531-1839BBB6532A}" destId="{406A7860-40BD-4841-9D0F-37D2D0F70725}" srcOrd="0" destOrd="0" presId="urn:microsoft.com/office/officeart/2008/layout/LinedList"/>
    <dgm:cxn modelId="{1D47FD3D-3EB0-498D-9C00-2CFDDBC3E973}" type="presOf" srcId="{0A48C032-799C-438A-A813-E59331AB0C44}" destId="{9AF0986A-A94D-499F-B60A-4FEBE3954DC8}" srcOrd="0" destOrd="0" presId="urn:microsoft.com/office/officeart/2008/layout/LinedList"/>
    <dgm:cxn modelId="{04643D61-66C4-4CD5-B36E-A92A6798C902}" type="presOf" srcId="{638A26F7-919D-47A3-810B-75F8A28BDEED}" destId="{74237659-8363-4A83-BB22-FE89EE4FD6EF}" srcOrd="0" destOrd="0" presId="urn:microsoft.com/office/officeart/2008/layout/LinedList"/>
    <dgm:cxn modelId="{EB54C8C1-8153-4974-A01D-1EE645308CE8}" srcId="{638A26F7-919D-47A3-810B-75F8A28BDEED}" destId="{0A48C032-799C-438A-A813-E59331AB0C44}" srcOrd="0" destOrd="0" parTransId="{91A7CFBA-82A9-4DF6-BC06-7521D862229A}" sibTransId="{42942EB7-F04C-4465-84FB-4C4856533503}"/>
    <dgm:cxn modelId="{8E7AF1DB-09D1-4B2E-8119-D026E8C78731}" srcId="{638A26F7-919D-47A3-810B-75F8A28BDEED}" destId="{D7774F93-20B5-4BE7-B531-1839BBB6532A}" srcOrd="1" destOrd="0" parTransId="{9B513001-0F7D-488B-983C-BD0E3AA75E1C}" sibTransId="{E46D347F-3578-407F-A29D-AD30B9D062DF}"/>
    <dgm:cxn modelId="{6AE9EB1C-D7F6-4606-BDE9-39ADFE5C37A9}" type="presParOf" srcId="{74237659-8363-4A83-BB22-FE89EE4FD6EF}" destId="{7BCEC69C-7C6F-4E5F-BB47-29D2D7404F55}" srcOrd="0" destOrd="0" presId="urn:microsoft.com/office/officeart/2008/layout/LinedList"/>
    <dgm:cxn modelId="{2A09DB68-0C8B-4BDB-9369-3C7CE6C3980B}" type="presParOf" srcId="{74237659-8363-4A83-BB22-FE89EE4FD6EF}" destId="{9F8312FB-3FC1-4D3E-87F7-D5E7A69A4CED}" srcOrd="1" destOrd="0" presId="urn:microsoft.com/office/officeart/2008/layout/LinedList"/>
    <dgm:cxn modelId="{02C50E98-2977-4F7D-9D1A-4FE1DF921958}" type="presParOf" srcId="{9F8312FB-3FC1-4D3E-87F7-D5E7A69A4CED}" destId="{9AF0986A-A94D-499F-B60A-4FEBE3954DC8}" srcOrd="0" destOrd="0" presId="urn:microsoft.com/office/officeart/2008/layout/LinedList"/>
    <dgm:cxn modelId="{63389274-95C1-4752-8D1C-1D65A9DEF43E}" type="presParOf" srcId="{9F8312FB-3FC1-4D3E-87F7-D5E7A69A4CED}" destId="{84B7FD2A-0BF6-41C2-A32E-CD3BD5F28FE3}" srcOrd="1" destOrd="0" presId="urn:microsoft.com/office/officeart/2008/layout/LinedList"/>
    <dgm:cxn modelId="{54FDDD6D-B040-47CA-B937-C1896CCC313E}" type="presParOf" srcId="{74237659-8363-4A83-BB22-FE89EE4FD6EF}" destId="{05F7BFEB-7E2C-4CC3-B4CC-BC1AD890F6C2}" srcOrd="2" destOrd="0" presId="urn:microsoft.com/office/officeart/2008/layout/LinedList"/>
    <dgm:cxn modelId="{7B80F266-173E-4089-9CDB-66B9A3B2EA48}" type="presParOf" srcId="{74237659-8363-4A83-BB22-FE89EE4FD6EF}" destId="{2AAC6261-B744-46D8-8218-66855B99492E}" srcOrd="3" destOrd="0" presId="urn:microsoft.com/office/officeart/2008/layout/LinedList"/>
    <dgm:cxn modelId="{3340AA77-A200-456B-9F10-1825AF307DE4}" type="presParOf" srcId="{2AAC6261-B744-46D8-8218-66855B99492E}" destId="{406A7860-40BD-4841-9D0F-37D2D0F70725}" srcOrd="0" destOrd="0" presId="urn:microsoft.com/office/officeart/2008/layout/LinedList"/>
    <dgm:cxn modelId="{4ED09B2B-1F8B-48C4-A53E-1BEEFCC1D20E}" type="presParOf" srcId="{2AAC6261-B744-46D8-8218-66855B99492E}" destId="{300AD79B-2D1B-4995-A78A-70885527652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5B139F-91F0-473B-AF59-99349E46073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5B35BE-666F-421A-A6C8-E544D06309C0}">
      <dgm:prSet/>
      <dgm:spPr/>
      <dgm:t>
        <a:bodyPr/>
        <a:lstStyle/>
        <a:p>
          <a:pPr>
            <a:lnSpc>
              <a:spcPct val="100000"/>
            </a:lnSpc>
          </a:pPr>
          <a:r>
            <a:rPr lang="en-GB" dirty="0"/>
            <a:t>Selecting matched participants from a pool for a between-subjects design</a:t>
          </a:r>
          <a:endParaRPr lang="en-US" dirty="0"/>
        </a:p>
      </dgm:t>
    </dgm:pt>
    <dgm:pt modelId="{D6F4AE3F-B0CA-4828-83B5-311AA4C84166}" type="parTrans" cxnId="{F3E4F1E8-3A06-41BE-8986-F771D8777B2A}">
      <dgm:prSet/>
      <dgm:spPr/>
      <dgm:t>
        <a:bodyPr/>
        <a:lstStyle/>
        <a:p>
          <a:endParaRPr lang="en-US"/>
        </a:p>
      </dgm:t>
    </dgm:pt>
    <dgm:pt modelId="{344FCD02-6177-4861-BF2F-C79937BC383E}" type="sibTrans" cxnId="{F3E4F1E8-3A06-41BE-8986-F771D8777B2A}">
      <dgm:prSet/>
      <dgm:spPr/>
      <dgm:t>
        <a:bodyPr/>
        <a:lstStyle/>
        <a:p>
          <a:endParaRPr lang="en-US"/>
        </a:p>
      </dgm:t>
    </dgm:pt>
    <dgm:pt modelId="{1DED6598-8328-4C53-B25E-592A697C8C08}">
      <dgm:prSet/>
      <dgm:spPr/>
      <dgm:t>
        <a:bodyPr/>
        <a:lstStyle/>
        <a:p>
          <a:pPr>
            <a:lnSpc>
              <a:spcPct val="100000"/>
            </a:lnSpc>
          </a:pPr>
          <a:r>
            <a:rPr lang="en-GB"/>
            <a:t>Analysis of megastudy data where you only analyse matched subsets of the data (common use of propensity score matching)</a:t>
          </a:r>
          <a:endParaRPr lang="en-US"/>
        </a:p>
      </dgm:t>
    </dgm:pt>
    <dgm:pt modelId="{CCF443EB-53A5-4402-BF21-9B227E196A2D}" type="parTrans" cxnId="{C1EF778D-89CC-46F8-8E6D-64B08B68C0AD}">
      <dgm:prSet/>
      <dgm:spPr/>
      <dgm:t>
        <a:bodyPr/>
        <a:lstStyle/>
        <a:p>
          <a:endParaRPr lang="en-US"/>
        </a:p>
      </dgm:t>
    </dgm:pt>
    <dgm:pt modelId="{2A69AB79-2960-4FAE-A247-EEB5B405C8FC}" type="sibTrans" cxnId="{C1EF778D-89CC-46F8-8E6D-64B08B68C0AD}">
      <dgm:prSet/>
      <dgm:spPr/>
      <dgm:t>
        <a:bodyPr/>
        <a:lstStyle/>
        <a:p>
          <a:endParaRPr lang="en-US"/>
        </a:p>
      </dgm:t>
    </dgm:pt>
    <dgm:pt modelId="{CF58AE16-E528-41C2-A127-FDD3A0EA877A}">
      <dgm:prSet/>
      <dgm:spPr/>
      <dgm:t>
        <a:bodyPr/>
        <a:lstStyle/>
        <a:p>
          <a:pPr>
            <a:lnSpc>
              <a:spcPct val="100000"/>
            </a:lnSpc>
          </a:pPr>
          <a:r>
            <a:rPr lang="en-GB"/>
            <a:t>Dating?</a:t>
          </a:r>
          <a:endParaRPr lang="en-US"/>
        </a:p>
      </dgm:t>
    </dgm:pt>
    <dgm:pt modelId="{F3725C4E-DB26-4C74-8D18-3E8B1D43D748}" type="parTrans" cxnId="{AEDD03A6-1ECD-47DC-890F-06F701DD53AE}">
      <dgm:prSet/>
      <dgm:spPr/>
      <dgm:t>
        <a:bodyPr/>
        <a:lstStyle/>
        <a:p>
          <a:endParaRPr lang="en-US"/>
        </a:p>
      </dgm:t>
    </dgm:pt>
    <dgm:pt modelId="{6D8DFED5-4311-498E-A793-B6915A4B032C}" type="sibTrans" cxnId="{AEDD03A6-1ECD-47DC-890F-06F701DD53AE}">
      <dgm:prSet/>
      <dgm:spPr/>
      <dgm:t>
        <a:bodyPr/>
        <a:lstStyle/>
        <a:p>
          <a:endParaRPr lang="en-US"/>
        </a:p>
      </dgm:t>
    </dgm:pt>
    <dgm:pt modelId="{30D1A340-885E-48C0-8E7A-EEF0A5EB2A9E}" type="pres">
      <dgm:prSet presAssocID="{AD5B139F-91F0-473B-AF59-99349E460737}" presName="root" presStyleCnt="0">
        <dgm:presLayoutVars>
          <dgm:dir/>
          <dgm:resizeHandles val="exact"/>
        </dgm:presLayoutVars>
      </dgm:prSet>
      <dgm:spPr/>
    </dgm:pt>
    <dgm:pt modelId="{1EBE751C-9ECE-401B-9AF0-23DBC609651F}" type="pres">
      <dgm:prSet presAssocID="{A65B35BE-666F-421A-A6C8-E544D06309C0}" presName="compNode" presStyleCnt="0"/>
      <dgm:spPr/>
    </dgm:pt>
    <dgm:pt modelId="{B264ED68-2B9B-4E60-A2AF-2E44E9A64659}" type="pres">
      <dgm:prSet presAssocID="{A65B35BE-666F-421A-A6C8-E544D06309C0}" presName="bgRect" presStyleLbl="bgShp" presStyleIdx="0" presStyleCnt="3"/>
      <dgm:spPr/>
    </dgm:pt>
    <dgm:pt modelId="{6AAE5542-E8FC-4DED-B5E3-FCA4F8442EDC}" type="pres">
      <dgm:prSet presAssocID="{A65B35BE-666F-421A-A6C8-E544D06309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D0CEDBA7-B562-4E47-ABAA-93EDDA11D68F}" type="pres">
      <dgm:prSet presAssocID="{A65B35BE-666F-421A-A6C8-E544D06309C0}" presName="spaceRect" presStyleCnt="0"/>
      <dgm:spPr/>
    </dgm:pt>
    <dgm:pt modelId="{8C252CBA-934B-4B7D-B38A-18941996343A}" type="pres">
      <dgm:prSet presAssocID="{A65B35BE-666F-421A-A6C8-E544D06309C0}" presName="parTx" presStyleLbl="revTx" presStyleIdx="0" presStyleCnt="3">
        <dgm:presLayoutVars>
          <dgm:chMax val="0"/>
          <dgm:chPref val="0"/>
        </dgm:presLayoutVars>
      </dgm:prSet>
      <dgm:spPr/>
    </dgm:pt>
    <dgm:pt modelId="{0D1726FD-2B0B-4681-BB17-85A82A85838E}" type="pres">
      <dgm:prSet presAssocID="{344FCD02-6177-4861-BF2F-C79937BC383E}" presName="sibTrans" presStyleCnt="0"/>
      <dgm:spPr/>
    </dgm:pt>
    <dgm:pt modelId="{A817FB4F-8984-44BE-8CD9-0D461F2AC794}" type="pres">
      <dgm:prSet presAssocID="{1DED6598-8328-4C53-B25E-592A697C8C08}" presName="compNode" presStyleCnt="0"/>
      <dgm:spPr/>
    </dgm:pt>
    <dgm:pt modelId="{60556648-D3B6-45D9-9022-6A86BC12BEA3}" type="pres">
      <dgm:prSet presAssocID="{1DED6598-8328-4C53-B25E-592A697C8C08}" presName="bgRect" presStyleLbl="bgShp" presStyleIdx="1" presStyleCnt="3"/>
      <dgm:spPr/>
    </dgm:pt>
    <dgm:pt modelId="{07EDB0A9-4F9B-45C8-B823-A4E904D7A040}" type="pres">
      <dgm:prSet presAssocID="{1DED6598-8328-4C53-B25E-592A697C8C0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ble"/>
        </a:ext>
      </dgm:extLst>
    </dgm:pt>
    <dgm:pt modelId="{2097FAA0-29E0-4283-9CD1-E402EB01ABD6}" type="pres">
      <dgm:prSet presAssocID="{1DED6598-8328-4C53-B25E-592A697C8C08}" presName="spaceRect" presStyleCnt="0"/>
      <dgm:spPr/>
    </dgm:pt>
    <dgm:pt modelId="{54CA4F5A-F976-494E-B3F3-7ECD0AAE022A}" type="pres">
      <dgm:prSet presAssocID="{1DED6598-8328-4C53-B25E-592A697C8C08}" presName="parTx" presStyleLbl="revTx" presStyleIdx="1" presStyleCnt="3">
        <dgm:presLayoutVars>
          <dgm:chMax val="0"/>
          <dgm:chPref val="0"/>
        </dgm:presLayoutVars>
      </dgm:prSet>
      <dgm:spPr/>
    </dgm:pt>
    <dgm:pt modelId="{7C3C9BC2-5F1E-408A-A02C-49429985FC47}" type="pres">
      <dgm:prSet presAssocID="{2A69AB79-2960-4FAE-A247-EEB5B405C8FC}" presName="sibTrans" presStyleCnt="0"/>
      <dgm:spPr/>
    </dgm:pt>
    <dgm:pt modelId="{BF25860A-3F1F-4661-8E62-193CE3F7102A}" type="pres">
      <dgm:prSet presAssocID="{CF58AE16-E528-41C2-A127-FDD3A0EA877A}" presName="compNode" presStyleCnt="0"/>
      <dgm:spPr/>
    </dgm:pt>
    <dgm:pt modelId="{52CD1BDC-C188-4C18-91AB-65495FA9F70E}" type="pres">
      <dgm:prSet presAssocID="{CF58AE16-E528-41C2-A127-FDD3A0EA877A}" presName="bgRect" presStyleLbl="bgShp" presStyleIdx="2" presStyleCnt="3"/>
      <dgm:spPr/>
    </dgm:pt>
    <dgm:pt modelId="{98F066F2-ACA5-449A-8844-61DA536D86F1}" type="pres">
      <dgm:prSet presAssocID="{CF58AE16-E528-41C2-A127-FDD3A0EA877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rt Lock"/>
        </a:ext>
      </dgm:extLst>
    </dgm:pt>
    <dgm:pt modelId="{407807FC-6EFF-45AC-98B1-13AC57216ABC}" type="pres">
      <dgm:prSet presAssocID="{CF58AE16-E528-41C2-A127-FDD3A0EA877A}" presName="spaceRect" presStyleCnt="0"/>
      <dgm:spPr/>
    </dgm:pt>
    <dgm:pt modelId="{0CEAA5B6-AC33-4645-930E-272A74210109}" type="pres">
      <dgm:prSet presAssocID="{CF58AE16-E528-41C2-A127-FDD3A0EA877A}" presName="parTx" presStyleLbl="revTx" presStyleIdx="2" presStyleCnt="3">
        <dgm:presLayoutVars>
          <dgm:chMax val="0"/>
          <dgm:chPref val="0"/>
        </dgm:presLayoutVars>
      </dgm:prSet>
      <dgm:spPr/>
    </dgm:pt>
  </dgm:ptLst>
  <dgm:cxnLst>
    <dgm:cxn modelId="{3675D702-EC5C-438B-8A45-6814FF699567}" type="presOf" srcId="{CF58AE16-E528-41C2-A127-FDD3A0EA877A}" destId="{0CEAA5B6-AC33-4645-930E-272A74210109}" srcOrd="0" destOrd="0" presId="urn:microsoft.com/office/officeart/2018/2/layout/IconVerticalSolidList"/>
    <dgm:cxn modelId="{68667839-F23C-4A9C-BD44-F76A4F947072}" type="presOf" srcId="{A65B35BE-666F-421A-A6C8-E544D06309C0}" destId="{8C252CBA-934B-4B7D-B38A-18941996343A}" srcOrd="0" destOrd="0" presId="urn:microsoft.com/office/officeart/2018/2/layout/IconVerticalSolidList"/>
    <dgm:cxn modelId="{CBABBE89-3420-402F-AFA6-7B6989102741}" type="presOf" srcId="{AD5B139F-91F0-473B-AF59-99349E460737}" destId="{30D1A340-885E-48C0-8E7A-EEF0A5EB2A9E}" srcOrd="0" destOrd="0" presId="urn:microsoft.com/office/officeart/2018/2/layout/IconVerticalSolidList"/>
    <dgm:cxn modelId="{C1EF778D-89CC-46F8-8E6D-64B08B68C0AD}" srcId="{AD5B139F-91F0-473B-AF59-99349E460737}" destId="{1DED6598-8328-4C53-B25E-592A697C8C08}" srcOrd="1" destOrd="0" parTransId="{CCF443EB-53A5-4402-BF21-9B227E196A2D}" sibTransId="{2A69AB79-2960-4FAE-A247-EEB5B405C8FC}"/>
    <dgm:cxn modelId="{70540DA0-FF63-4CE0-BF59-88941CAEBE5B}" type="presOf" srcId="{1DED6598-8328-4C53-B25E-592A697C8C08}" destId="{54CA4F5A-F976-494E-B3F3-7ECD0AAE022A}" srcOrd="0" destOrd="0" presId="urn:microsoft.com/office/officeart/2018/2/layout/IconVerticalSolidList"/>
    <dgm:cxn modelId="{AEDD03A6-1ECD-47DC-890F-06F701DD53AE}" srcId="{AD5B139F-91F0-473B-AF59-99349E460737}" destId="{CF58AE16-E528-41C2-A127-FDD3A0EA877A}" srcOrd="2" destOrd="0" parTransId="{F3725C4E-DB26-4C74-8D18-3E8B1D43D748}" sibTransId="{6D8DFED5-4311-498E-A793-B6915A4B032C}"/>
    <dgm:cxn modelId="{F3E4F1E8-3A06-41BE-8986-F771D8777B2A}" srcId="{AD5B139F-91F0-473B-AF59-99349E460737}" destId="{A65B35BE-666F-421A-A6C8-E544D06309C0}" srcOrd="0" destOrd="0" parTransId="{D6F4AE3F-B0CA-4828-83B5-311AA4C84166}" sibTransId="{344FCD02-6177-4861-BF2F-C79937BC383E}"/>
    <dgm:cxn modelId="{D6455E87-A576-4448-95B8-8F7FEA34BEAC}" type="presParOf" srcId="{30D1A340-885E-48C0-8E7A-EEF0A5EB2A9E}" destId="{1EBE751C-9ECE-401B-9AF0-23DBC609651F}" srcOrd="0" destOrd="0" presId="urn:microsoft.com/office/officeart/2018/2/layout/IconVerticalSolidList"/>
    <dgm:cxn modelId="{9CC05070-E308-4D7A-A740-F6F14427DE55}" type="presParOf" srcId="{1EBE751C-9ECE-401B-9AF0-23DBC609651F}" destId="{B264ED68-2B9B-4E60-A2AF-2E44E9A64659}" srcOrd="0" destOrd="0" presId="urn:microsoft.com/office/officeart/2018/2/layout/IconVerticalSolidList"/>
    <dgm:cxn modelId="{B9507053-56F0-4D45-932E-CDDD3253E1C2}" type="presParOf" srcId="{1EBE751C-9ECE-401B-9AF0-23DBC609651F}" destId="{6AAE5542-E8FC-4DED-B5E3-FCA4F8442EDC}" srcOrd="1" destOrd="0" presId="urn:microsoft.com/office/officeart/2018/2/layout/IconVerticalSolidList"/>
    <dgm:cxn modelId="{D9A50569-8611-4026-842A-B8B1C9B007EA}" type="presParOf" srcId="{1EBE751C-9ECE-401B-9AF0-23DBC609651F}" destId="{D0CEDBA7-B562-4E47-ABAA-93EDDA11D68F}" srcOrd="2" destOrd="0" presId="urn:microsoft.com/office/officeart/2018/2/layout/IconVerticalSolidList"/>
    <dgm:cxn modelId="{ABE5E685-BAAD-46C1-95A7-C727DA35F058}" type="presParOf" srcId="{1EBE751C-9ECE-401B-9AF0-23DBC609651F}" destId="{8C252CBA-934B-4B7D-B38A-18941996343A}" srcOrd="3" destOrd="0" presId="urn:microsoft.com/office/officeart/2018/2/layout/IconVerticalSolidList"/>
    <dgm:cxn modelId="{57C02A7F-1874-4402-8C69-9F8A0129A9D0}" type="presParOf" srcId="{30D1A340-885E-48C0-8E7A-EEF0A5EB2A9E}" destId="{0D1726FD-2B0B-4681-BB17-85A82A85838E}" srcOrd="1" destOrd="0" presId="urn:microsoft.com/office/officeart/2018/2/layout/IconVerticalSolidList"/>
    <dgm:cxn modelId="{D75807ED-11CB-4B7C-9D68-0C920E8C5721}" type="presParOf" srcId="{30D1A340-885E-48C0-8E7A-EEF0A5EB2A9E}" destId="{A817FB4F-8984-44BE-8CD9-0D461F2AC794}" srcOrd="2" destOrd="0" presId="urn:microsoft.com/office/officeart/2018/2/layout/IconVerticalSolidList"/>
    <dgm:cxn modelId="{31917E65-0326-4336-88A4-7CE9DB2E4F39}" type="presParOf" srcId="{A817FB4F-8984-44BE-8CD9-0D461F2AC794}" destId="{60556648-D3B6-45D9-9022-6A86BC12BEA3}" srcOrd="0" destOrd="0" presId="urn:microsoft.com/office/officeart/2018/2/layout/IconVerticalSolidList"/>
    <dgm:cxn modelId="{C1B1DF93-BA62-4BDB-A69E-9662FF961CEB}" type="presParOf" srcId="{A817FB4F-8984-44BE-8CD9-0D461F2AC794}" destId="{07EDB0A9-4F9B-45C8-B823-A4E904D7A040}" srcOrd="1" destOrd="0" presId="urn:microsoft.com/office/officeart/2018/2/layout/IconVerticalSolidList"/>
    <dgm:cxn modelId="{32177B1C-9CFF-4F78-AF2C-3DA84C55F0D4}" type="presParOf" srcId="{A817FB4F-8984-44BE-8CD9-0D461F2AC794}" destId="{2097FAA0-29E0-4283-9CD1-E402EB01ABD6}" srcOrd="2" destOrd="0" presId="urn:microsoft.com/office/officeart/2018/2/layout/IconVerticalSolidList"/>
    <dgm:cxn modelId="{AB086F82-FA01-41B4-9187-7522BB6826C7}" type="presParOf" srcId="{A817FB4F-8984-44BE-8CD9-0D461F2AC794}" destId="{54CA4F5A-F976-494E-B3F3-7ECD0AAE022A}" srcOrd="3" destOrd="0" presId="urn:microsoft.com/office/officeart/2018/2/layout/IconVerticalSolidList"/>
    <dgm:cxn modelId="{CE77CF44-BF13-4DD5-BBD9-5E150EC7AA5D}" type="presParOf" srcId="{30D1A340-885E-48C0-8E7A-EEF0A5EB2A9E}" destId="{7C3C9BC2-5F1E-408A-A02C-49429985FC47}" srcOrd="3" destOrd="0" presId="urn:microsoft.com/office/officeart/2018/2/layout/IconVerticalSolidList"/>
    <dgm:cxn modelId="{7BD24324-400B-4A8E-9413-05FDD6B9DC42}" type="presParOf" srcId="{30D1A340-885E-48C0-8E7A-EEF0A5EB2A9E}" destId="{BF25860A-3F1F-4661-8E62-193CE3F7102A}" srcOrd="4" destOrd="0" presId="urn:microsoft.com/office/officeart/2018/2/layout/IconVerticalSolidList"/>
    <dgm:cxn modelId="{29316BBC-0B27-4B4C-9C10-2261A1ED20CC}" type="presParOf" srcId="{BF25860A-3F1F-4661-8E62-193CE3F7102A}" destId="{52CD1BDC-C188-4C18-91AB-65495FA9F70E}" srcOrd="0" destOrd="0" presId="urn:microsoft.com/office/officeart/2018/2/layout/IconVerticalSolidList"/>
    <dgm:cxn modelId="{382BFB7C-5F55-4D53-933E-9E6713F5FBC7}" type="presParOf" srcId="{BF25860A-3F1F-4661-8E62-193CE3F7102A}" destId="{98F066F2-ACA5-449A-8844-61DA536D86F1}" srcOrd="1" destOrd="0" presId="urn:microsoft.com/office/officeart/2018/2/layout/IconVerticalSolidList"/>
    <dgm:cxn modelId="{14B4060C-C656-43B2-A57D-ECFE40984AC4}" type="presParOf" srcId="{BF25860A-3F1F-4661-8E62-193CE3F7102A}" destId="{407807FC-6EFF-45AC-98B1-13AC57216ABC}" srcOrd="2" destOrd="0" presId="urn:microsoft.com/office/officeart/2018/2/layout/IconVerticalSolidList"/>
    <dgm:cxn modelId="{EE0AFA6F-955F-4678-85ED-5D44D8261D58}" type="presParOf" srcId="{BF25860A-3F1F-4661-8E62-193CE3F7102A}" destId="{0CEAA5B6-AC33-4645-930E-272A742101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93457-3B8E-4A73-B3AE-9D3282DA5BED}">
      <dsp:nvSpPr>
        <dsp:cNvPr id="0" name=""/>
        <dsp:cNvSpPr/>
      </dsp:nvSpPr>
      <dsp:spPr>
        <a:xfrm>
          <a:off x="0" y="0"/>
          <a:ext cx="62818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FBFC88-DCC0-4F98-89BA-AB2BF8263A6F}">
      <dsp:nvSpPr>
        <dsp:cNvPr id="0" name=""/>
        <dsp:cNvSpPr/>
      </dsp:nvSpPr>
      <dsp:spPr>
        <a:xfrm>
          <a:off x="0" y="0"/>
          <a:ext cx="6281873" cy="262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GB" sz="4700" kern="1200" dirty="0"/>
            <a:t>Anything you present to a participant to elicit a response</a:t>
          </a:r>
          <a:endParaRPr lang="en-US" sz="4700" kern="1200" dirty="0"/>
        </a:p>
      </dsp:txBody>
      <dsp:txXfrm>
        <a:off x="0" y="0"/>
        <a:ext cx="6281873" cy="2624311"/>
      </dsp:txXfrm>
    </dsp:sp>
    <dsp:sp modelId="{48D6FEA0-F932-4CFD-8EBE-AA6EB17AB357}">
      <dsp:nvSpPr>
        <dsp:cNvPr id="0" name=""/>
        <dsp:cNvSpPr/>
      </dsp:nvSpPr>
      <dsp:spPr>
        <a:xfrm>
          <a:off x="0" y="2624311"/>
          <a:ext cx="62818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F68242-E59A-43FA-B278-86F997EA3164}">
      <dsp:nvSpPr>
        <dsp:cNvPr id="0" name=""/>
        <dsp:cNvSpPr/>
      </dsp:nvSpPr>
      <dsp:spPr>
        <a:xfrm>
          <a:off x="0" y="2624311"/>
          <a:ext cx="6281873" cy="262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GB" sz="4700" kern="1200"/>
            <a:t>One stimulus = Something presented on a single trial</a:t>
          </a:r>
          <a:endParaRPr lang="en-US" sz="4700" kern="1200"/>
        </a:p>
      </dsp:txBody>
      <dsp:txXfrm>
        <a:off x="0" y="2624311"/>
        <a:ext cx="6281873" cy="2624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93457-3B8E-4A73-B3AE-9D3282DA5BED}">
      <dsp:nvSpPr>
        <dsp:cNvPr id="0" name=""/>
        <dsp:cNvSpPr/>
      </dsp:nvSpPr>
      <dsp:spPr>
        <a:xfrm>
          <a:off x="0" y="2562"/>
          <a:ext cx="62818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FBFC88-DCC0-4F98-89BA-AB2BF8263A6F}">
      <dsp:nvSpPr>
        <dsp:cNvPr id="0" name=""/>
        <dsp:cNvSpPr/>
      </dsp:nvSpPr>
      <dsp:spPr>
        <a:xfrm>
          <a:off x="0" y="0"/>
          <a:ext cx="6281873" cy="1747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A potentially confounding variable which you don’t want to pollute your effect of interest</a:t>
          </a:r>
          <a:endParaRPr lang="en-US" sz="2800" kern="1200" dirty="0"/>
        </a:p>
      </dsp:txBody>
      <dsp:txXfrm>
        <a:off x="0" y="0"/>
        <a:ext cx="6281873" cy="1747832"/>
      </dsp:txXfrm>
    </dsp:sp>
    <dsp:sp modelId="{BDA0C139-C2EA-450E-88B9-F3A22D473CBC}">
      <dsp:nvSpPr>
        <dsp:cNvPr id="0" name=""/>
        <dsp:cNvSpPr/>
      </dsp:nvSpPr>
      <dsp:spPr>
        <a:xfrm>
          <a:off x="0" y="1750394"/>
          <a:ext cx="62818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32B014-E228-428E-B318-E20463ECC872}">
      <dsp:nvSpPr>
        <dsp:cNvPr id="0" name=""/>
        <dsp:cNvSpPr/>
      </dsp:nvSpPr>
      <dsp:spPr>
        <a:xfrm>
          <a:off x="0" y="1750394"/>
          <a:ext cx="6281873" cy="1747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1" kern="1200" dirty="0"/>
            <a:t>parametric stimuli</a:t>
          </a:r>
          <a:r>
            <a:rPr lang="en-US" sz="2800" kern="1200" dirty="0"/>
            <a:t>: just create items which do not differ in the control variable</a:t>
          </a:r>
        </a:p>
      </dsp:txBody>
      <dsp:txXfrm>
        <a:off x="0" y="1750394"/>
        <a:ext cx="6281873" cy="1747832"/>
      </dsp:txXfrm>
    </dsp:sp>
    <dsp:sp modelId="{DA72A572-04CF-404D-B21B-4A8F3C7CD8BD}">
      <dsp:nvSpPr>
        <dsp:cNvPr id="0" name=""/>
        <dsp:cNvSpPr/>
      </dsp:nvSpPr>
      <dsp:spPr>
        <a:xfrm>
          <a:off x="0" y="3498227"/>
          <a:ext cx="62818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9368B4-0549-4310-9C81-D0082C15A3A7}">
      <dsp:nvSpPr>
        <dsp:cNvPr id="0" name=""/>
        <dsp:cNvSpPr/>
      </dsp:nvSpPr>
      <dsp:spPr>
        <a:xfrm>
          <a:off x="0" y="3498227"/>
          <a:ext cx="6281873" cy="1747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i="1" kern="1200" dirty="0"/>
            <a:t>sample stimuli</a:t>
          </a:r>
          <a:r>
            <a:rPr lang="en-US" sz="2800" kern="1200" dirty="0"/>
            <a:t>: identify and select items such that the control variable doesn’t confound your effect of interest</a:t>
          </a:r>
        </a:p>
      </dsp:txBody>
      <dsp:txXfrm>
        <a:off x="0" y="3498227"/>
        <a:ext cx="6281873" cy="1747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7F07C-ADFE-485C-8AFA-84CEF8FB686F}">
      <dsp:nvSpPr>
        <dsp:cNvPr id="0" name=""/>
        <dsp:cNvSpPr/>
      </dsp:nvSpPr>
      <dsp:spPr>
        <a:xfrm>
          <a:off x="0" y="0"/>
          <a:ext cx="3305174" cy="4175468"/>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7684" tIns="330200" rIns="257684" bIns="330200" numCol="1" spcCol="1270" anchor="t" anchorCtr="0">
          <a:noAutofit/>
        </a:bodyPr>
        <a:lstStyle/>
        <a:p>
          <a:pPr marL="0" lvl="0" indent="0" algn="l" defTabSz="1111250">
            <a:lnSpc>
              <a:spcPct val="90000"/>
            </a:lnSpc>
            <a:spcBef>
              <a:spcPct val="0"/>
            </a:spcBef>
            <a:spcAft>
              <a:spcPct val="35000"/>
            </a:spcAft>
            <a:buNone/>
          </a:pPr>
          <a:r>
            <a:rPr lang="en-GB" sz="2500" kern="1200" dirty="0" err="1">
              <a:latin typeface="Lucida Console" panose="020B0609040504020204" pitchFamily="49" charset="0"/>
            </a:rPr>
            <a:t>split_by</a:t>
          </a:r>
          <a:r>
            <a:rPr lang="en-GB" sz="2500" kern="1200" dirty="0">
              <a:latin typeface="Lucida Console" panose="020B0609040504020204" pitchFamily="49" charset="0"/>
            </a:rPr>
            <a:t>()</a:t>
          </a:r>
          <a:br>
            <a:rPr lang="en-GB" sz="2500" kern="1200" dirty="0"/>
          </a:br>
          <a:endParaRPr lang="en-GB" sz="2500" kern="1200" dirty="0"/>
        </a:p>
        <a:p>
          <a:pPr marL="0" lvl="0" indent="0" algn="l" defTabSz="1111250">
            <a:lnSpc>
              <a:spcPct val="90000"/>
            </a:lnSpc>
            <a:spcBef>
              <a:spcPct val="0"/>
            </a:spcBef>
            <a:spcAft>
              <a:spcPct val="35000"/>
            </a:spcAft>
            <a:buNone/>
          </a:pPr>
          <a:r>
            <a:rPr lang="en-GB" sz="2500" kern="1200" dirty="0"/>
            <a:t>specify independent variables</a:t>
          </a:r>
          <a:endParaRPr lang="en-US" sz="2500" kern="1200" dirty="0"/>
        </a:p>
      </dsp:txBody>
      <dsp:txXfrm>
        <a:off x="0" y="1586677"/>
        <a:ext cx="3305174" cy="2505280"/>
      </dsp:txXfrm>
    </dsp:sp>
    <dsp:sp modelId="{F0163D18-E056-488D-B024-9EFAB19B6477}">
      <dsp:nvSpPr>
        <dsp:cNvPr id="0" name=""/>
        <dsp:cNvSpPr/>
      </dsp:nvSpPr>
      <dsp:spPr>
        <a:xfrm>
          <a:off x="1026266" y="417546"/>
          <a:ext cx="1252640" cy="1252640"/>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7661" tIns="12700" rIns="9766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09711" y="600991"/>
        <a:ext cx="885750" cy="885750"/>
      </dsp:txXfrm>
    </dsp:sp>
    <dsp:sp modelId="{A24801E2-B0ED-415F-A799-4D97D994149C}">
      <dsp:nvSpPr>
        <dsp:cNvPr id="0" name=""/>
        <dsp:cNvSpPr/>
      </dsp:nvSpPr>
      <dsp:spPr>
        <a:xfrm>
          <a:off x="0" y="4175396"/>
          <a:ext cx="3305174" cy="72"/>
        </a:xfrm>
        <a:prstGeom prst="rect">
          <a:avLst/>
        </a:prstGeom>
        <a:solidFill>
          <a:schemeClr val="accent2">
            <a:hueOff val="505987"/>
            <a:satOff val="-9572"/>
            <a:lumOff val="-667"/>
            <a:alphaOff val="0"/>
          </a:schemeClr>
        </a:solidFill>
        <a:ln w="15875" cap="flat" cmpd="sng" algn="ctr">
          <a:solidFill>
            <a:schemeClr val="accent2">
              <a:hueOff val="505987"/>
              <a:satOff val="-9572"/>
              <a:lumOff val="-66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45F7350-BC7C-407D-9323-17E2E67F0B87}">
      <dsp:nvSpPr>
        <dsp:cNvPr id="0" name=""/>
        <dsp:cNvSpPr/>
      </dsp:nvSpPr>
      <dsp:spPr>
        <a:xfrm>
          <a:off x="3635691" y="0"/>
          <a:ext cx="3305174" cy="4175468"/>
        </a:xfrm>
        <a:prstGeom prst="rect">
          <a:avLst/>
        </a:prstGeom>
        <a:solidFill>
          <a:schemeClr val="accent2">
            <a:tint val="40000"/>
            <a:alpha val="90000"/>
            <a:hueOff val="1762068"/>
            <a:satOff val="-29748"/>
            <a:lumOff val="-1854"/>
            <a:alphaOff val="0"/>
          </a:schemeClr>
        </a:solidFill>
        <a:ln w="15875" cap="flat" cmpd="sng" algn="ctr">
          <a:solidFill>
            <a:schemeClr val="accent2">
              <a:tint val="40000"/>
              <a:alpha val="90000"/>
              <a:hueOff val="1762068"/>
              <a:satOff val="-29748"/>
              <a:lumOff val="-18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7684" tIns="330200" rIns="257684" bIns="330200" numCol="1" spcCol="1270" anchor="t" anchorCtr="0">
          <a:noAutofit/>
        </a:bodyPr>
        <a:lstStyle/>
        <a:p>
          <a:pPr marL="0" lvl="0" indent="0" algn="l" defTabSz="1111250">
            <a:lnSpc>
              <a:spcPct val="90000"/>
            </a:lnSpc>
            <a:spcBef>
              <a:spcPct val="0"/>
            </a:spcBef>
            <a:spcAft>
              <a:spcPct val="35000"/>
            </a:spcAft>
            <a:buNone/>
          </a:pPr>
          <a:r>
            <a:rPr lang="en-GB" sz="2500" kern="1200" dirty="0" err="1">
              <a:latin typeface="Lucida Console" panose="020B0609040504020204" pitchFamily="49" charset="0"/>
            </a:rPr>
            <a:t>control_for</a:t>
          </a:r>
          <a:r>
            <a:rPr lang="en-GB" sz="2500" kern="1200" dirty="0">
              <a:latin typeface="Lucida Console" panose="020B0609040504020204" pitchFamily="49" charset="0"/>
            </a:rPr>
            <a:t>()</a:t>
          </a:r>
          <a:br>
            <a:rPr lang="en-GB" sz="2500" kern="1200" dirty="0">
              <a:latin typeface="Lucida Console" panose="020B0609040504020204" pitchFamily="49" charset="0"/>
            </a:rPr>
          </a:br>
          <a:endParaRPr lang="en-GB" sz="2500" kern="1200" dirty="0">
            <a:latin typeface="Lucida Console" panose="020B0609040504020204" pitchFamily="49" charset="0"/>
          </a:endParaRPr>
        </a:p>
        <a:p>
          <a:pPr marL="0" lvl="0" indent="0" algn="l" defTabSz="1111250">
            <a:lnSpc>
              <a:spcPct val="90000"/>
            </a:lnSpc>
            <a:spcBef>
              <a:spcPct val="0"/>
            </a:spcBef>
            <a:spcAft>
              <a:spcPct val="35000"/>
            </a:spcAft>
            <a:buNone/>
          </a:pPr>
          <a:r>
            <a:rPr lang="en-GB" sz="2500" kern="1200" dirty="0"/>
            <a:t>specify control variables</a:t>
          </a:r>
          <a:endParaRPr lang="en-US" sz="2500" kern="1200" dirty="0"/>
        </a:p>
      </dsp:txBody>
      <dsp:txXfrm>
        <a:off x="3635691" y="1586677"/>
        <a:ext cx="3305174" cy="2505280"/>
      </dsp:txXfrm>
    </dsp:sp>
    <dsp:sp modelId="{A66895CB-A369-4DDB-A51F-610183BCE019}">
      <dsp:nvSpPr>
        <dsp:cNvPr id="0" name=""/>
        <dsp:cNvSpPr/>
      </dsp:nvSpPr>
      <dsp:spPr>
        <a:xfrm>
          <a:off x="4661958" y="417546"/>
          <a:ext cx="1252640" cy="1252640"/>
        </a:xfrm>
        <a:prstGeom prst="ellipse">
          <a:avLst/>
        </a:prstGeom>
        <a:solidFill>
          <a:schemeClr val="accent2">
            <a:hueOff val="1011974"/>
            <a:satOff val="-19145"/>
            <a:lumOff val="-1334"/>
            <a:alphaOff val="0"/>
          </a:schemeClr>
        </a:solidFill>
        <a:ln w="15875" cap="flat" cmpd="sng" algn="ctr">
          <a:solidFill>
            <a:schemeClr val="accent2">
              <a:hueOff val="1011974"/>
              <a:satOff val="-19145"/>
              <a:lumOff val="-133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7661" tIns="12700" rIns="9766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45403" y="600991"/>
        <a:ext cx="885750" cy="885750"/>
      </dsp:txXfrm>
    </dsp:sp>
    <dsp:sp modelId="{B97EAAB5-45A9-4829-A7AB-F391FB6209C9}">
      <dsp:nvSpPr>
        <dsp:cNvPr id="0" name=""/>
        <dsp:cNvSpPr/>
      </dsp:nvSpPr>
      <dsp:spPr>
        <a:xfrm>
          <a:off x="3635691" y="4175396"/>
          <a:ext cx="3305174" cy="72"/>
        </a:xfrm>
        <a:prstGeom prst="rect">
          <a:avLst/>
        </a:prstGeom>
        <a:solidFill>
          <a:schemeClr val="accent2">
            <a:hueOff val="1517960"/>
            <a:satOff val="-28717"/>
            <a:lumOff val="-2000"/>
            <a:alphaOff val="0"/>
          </a:schemeClr>
        </a:solidFill>
        <a:ln w="15875" cap="flat" cmpd="sng" algn="ctr">
          <a:solidFill>
            <a:schemeClr val="accent2">
              <a:hueOff val="1517960"/>
              <a:satOff val="-28717"/>
              <a:lumOff val="-200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527E762-333E-4670-9824-54B70247C541}">
      <dsp:nvSpPr>
        <dsp:cNvPr id="0" name=""/>
        <dsp:cNvSpPr/>
      </dsp:nvSpPr>
      <dsp:spPr>
        <a:xfrm>
          <a:off x="7271383" y="0"/>
          <a:ext cx="3305174" cy="4175468"/>
        </a:xfrm>
        <a:prstGeom prst="rect">
          <a:avLst/>
        </a:prstGeom>
        <a:solidFill>
          <a:schemeClr val="accent2">
            <a:tint val="40000"/>
            <a:alpha val="90000"/>
            <a:hueOff val="3524137"/>
            <a:satOff val="-59496"/>
            <a:lumOff val="-3708"/>
            <a:alphaOff val="0"/>
          </a:schemeClr>
        </a:solidFill>
        <a:ln w="15875" cap="flat" cmpd="sng" algn="ctr">
          <a:solidFill>
            <a:schemeClr val="accent2">
              <a:tint val="40000"/>
              <a:alpha val="90000"/>
              <a:hueOff val="3524137"/>
              <a:satOff val="-59496"/>
              <a:lumOff val="-37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7684" tIns="330200" rIns="257684" bIns="330200" numCol="1" spcCol="1270" anchor="t" anchorCtr="0">
          <a:noAutofit/>
        </a:bodyPr>
        <a:lstStyle/>
        <a:p>
          <a:pPr marL="0" lvl="0" indent="0" algn="l" defTabSz="1111250">
            <a:lnSpc>
              <a:spcPct val="90000"/>
            </a:lnSpc>
            <a:spcBef>
              <a:spcPct val="0"/>
            </a:spcBef>
            <a:spcAft>
              <a:spcPct val="35000"/>
            </a:spcAft>
            <a:buNone/>
          </a:pPr>
          <a:r>
            <a:rPr lang="en-GB" sz="2500" kern="1200" dirty="0">
              <a:latin typeface="Lucida Console" panose="020B0609040504020204" pitchFamily="49" charset="0"/>
            </a:rPr>
            <a:t>generate()</a:t>
          </a:r>
          <a:br>
            <a:rPr lang="en-GB" sz="2500" kern="1200" dirty="0">
              <a:latin typeface="Lucida Console" panose="020B0609040504020204" pitchFamily="49" charset="0"/>
            </a:rPr>
          </a:br>
          <a:endParaRPr lang="en-GB" sz="2500" kern="1200" dirty="0">
            <a:latin typeface="Lucida Console" panose="020B0609040504020204" pitchFamily="49" charset="0"/>
          </a:endParaRPr>
        </a:p>
        <a:p>
          <a:pPr marL="0" lvl="0" indent="0" algn="l" defTabSz="1111250">
            <a:lnSpc>
              <a:spcPct val="90000"/>
            </a:lnSpc>
            <a:spcBef>
              <a:spcPct val="0"/>
            </a:spcBef>
            <a:spcAft>
              <a:spcPct val="35000"/>
            </a:spcAft>
            <a:buNone/>
          </a:pPr>
          <a:r>
            <a:rPr lang="en-GB" sz="2500" kern="1200" dirty="0"/>
            <a:t>run the matching algorithm</a:t>
          </a:r>
          <a:endParaRPr lang="en-US" sz="2500" kern="1200" dirty="0"/>
        </a:p>
      </dsp:txBody>
      <dsp:txXfrm>
        <a:off x="7271383" y="1586677"/>
        <a:ext cx="3305174" cy="2505280"/>
      </dsp:txXfrm>
    </dsp:sp>
    <dsp:sp modelId="{E1B6A0FD-E56C-4826-82AF-FE8A89F148FD}">
      <dsp:nvSpPr>
        <dsp:cNvPr id="0" name=""/>
        <dsp:cNvSpPr/>
      </dsp:nvSpPr>
      <dsp:spPr>
        <a:xfrm>
          <a:off x="8297650" y="417546"/>
          <a:ext cx="1252640" cy="1252640"/>
        </a:xfrm>
        <a:prstGeom prst="ellipse">
          <a:avLst/>
        </a:prstGeom>
        <a:solidFill>
          <a:schemeClr val="accent2">
            <a:hueOff val="2023947"/>
            <a:satOff val="-38290"/>
            <a:lumOff val="-2667"/>
            <a:alphaOff val="0"/>
          </a:schemeClr>
        </a:solidFill>
        <a:ln w="15875" cap="flat" cmpd="sng" algn="ctr">
          <a:solidFill>
            <a:schemeClr val="accent2">
              <a:hueOff val="2023947"/>
              <a:satOff val="-38290"/>
              <a:lumOff val="-266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7661" tIns="12700" rIns="9766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81095" y="600991"/>
        <a:ext cx="885750" cy="885750"/>
      </dsp:txXfrm>
    </dsp:sp>
    <dsp:sp modelId="{942A9B9D-755E-43F5-8B32-EF2F8355D615}">
      <dsp:nvSpPr>
        <dsp:cNvPr id="0" name=""/>
        <dsp:cNvSpPr/>
      </dsp:nvSpPr>
      <dsp:spPr>
        <a:xfrm>
          <a:off x="7271383" y="4175396"/>
          <a:ext cx="3305174" cy="72"/>
        </a:xfrm>
        <a:prstGeom prst="rect">
          <a:avLst/>
        </a:prstGeom>
        <a:solidFill>
          <a:schemeClr val="accent2">
            <a:hueOff val="2529934"/>
            <a:satOff val="-47862"/>
            <a:lumOff val="-3334"/>
            <a:alphaOff val="0"/>
          </a:schemeClr>
        </a:solidFill>
        <a:ln w="15875" cap="flat" cmpd="sng" algn="ctr">
          <a:solidFill>
            <a:schemeClr val="accent2">
              <a:hueOff val="2529934"/>
              <a:satOff val="-47862"/>
              <a:lumOff val="-333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D747E-567B-4462-9230-CA70C5F377DA}">
      <dsp:nvSpPr>
        <dsp:cNvPr id="0" name=""/>
        <dsp:cNvSpPr/>
      </dsp:nvSpPr>
      <dsp:spPr>
        <a:xfrm>
          <a:off x="0" y="0"/>
          <a:ext cx="5638800"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AF905-F730-4954-842D-AD70871D0BF1}">
      <dsp:nvSpPr>
        <dsp:cNvPr id="0" name=""/>
        <dsp:cNvSpPr/>
      </dsp:nvSpPr>
      <dsp:spPr>
        <a:xfrm>
          <a:off x="0" y="0"/>
          <a:ext cx="5638800" cy="230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“Stimuli comprised 100 male faces and 100 female faces.  Conditions were matched in terms of face width, face height, and age. Independent sample </a:t>
          </a:r>
          <a:r>
            <a:rPr lang="en-GB" sz="2000" i="1" kern="1200" dirty="0"/>
            <a:t>t</a:t>
          </a:r>
          <a:r>
            <a:rPr lang="en-GB" sz="2000" kern="1200" dirty="0"/>
            <a:t> tests confirmed that the conditions were suitably controlled (all </a:t>
          </a:r>
          <a:r>
            <a:rPr lang="en-GB" sz="2000" i="1" kern="1200" dirty="0"/>
            <a:t>p</a:t>
          </a:r>
          <a:r>
            <a:rPr lang="en-GB" sz="2000" kern="1200" dirty="0"/>
            <a:t> values &gt; .05).”</a:t>
          </a:r>
          <a:br>
            <a:rPr lang="en-GB" sz="2000" kern="1200" dirty="0"/>
          </a:br>
          <a:r>
            <a:rPr lang="en-GB" sz="2000" i="1" kern="1200" dirty="0"/>
            <a:t>- Foo et al. (2005): Revisiting the Effect of Bar</a:t>
          </a:r>
          <a:endParaRPr lang="en-US" sz="2000" kern="1200" dirty="0"/>
        </a:p>
      </dsp:txBody>
      <dsp:txXfrm>
        <a:off x="0" y="0"/>
        <a:ext cx="5638800" cy="2301875"/>
      </dsp:txXfrm>
    </dsp:sp>
    <dsp:sp modelId="{9C80D994-F7CB-4FCA-8BC6-80D7475053BC}">
      <dsp:nvSpPr>
        <dsp:cNvPr id="0" name=""/>
        <dsp:cNvSpPr/>
      </dsp:nvSpPr>
      <dsp:spPr>
        <a:xfrm>
          <a:off x="0" y="2301875"/>
          <a:ext cx="5638800"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0F48C-96D4-4A54-9F1B-B16D990291C1}">
      <dsp:nvSpPr>
        <dsp:cNvPr id="0" name=""/>
        <dsp:cNvSpPr/>
      </dsp:nvSpPr>
      <dsp:spPr>
        <a:xfrm>
          <a:off x="0" y="2301875"/>
          <a:ext cx="5638800" cy="230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“Stimuli comprised 100 male faces and 100 female faces. Items were matched pairwise in terms of face width, face height, and age. Paired sample </a:t>
          </a:r>
          <a:r>
            <a:rPr lang="en-GB" sz="2000" i="1" kern="1200" dirty="0"/>
            <a:t>t</a:t>
          </a:r>
          <a:r>
            <a:rPr lang="en-GB" sz="2000" kern="1200" dirty="0"/>
            <a:t> tests confirmed that the conditions were suitably controlled (all </a:t>
          </a:r>
          <a:r>
            <a:rPr lang="en-GB" sz="2000" i="1" kern="1200" dirty="0"/>
            <a:t>p</a:t>
          </a:r>
          <a:r>
            <a:rPr lang="en-GB" sz="2000" kern="1200" dirty="0"/>
            <a:t> values &gt; .05).”</a:t>
          </a:r>
          <a:br>
            <a:rPr lang="en-GB" sz="2000" kern="1200" dirty="0"/>
          </a:br>
          <a:r>
            <a:rPr lang="en-GB" sz="2000" kern="1200" dirty="0"/>
            <a:t>- </a:t>
          </a:r>
          <a:r>
            <a:rPr lang="en-GB" sz="2000" i="1" kern="1200" dirty="0"/>
            <a:t>Foo et al. (2003): The Effect of Bar on Face Recognition</a:t>
          </a:r>
          <a:endParaRPr lang="en-US" sz="2000" kern="1200" dirty="0"/>
        </a:p>
      </dsp:txBody>
      <dsp:txXfrm>
        <a:off x="0" y="2301875"/>
        <a:ext cx="5638800" cy="2301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EC69C-7C6F-4E5F-BB47-29D2D7404F55}">
      <dsp:nvSpPr>
        <dsp:cNvPr id="0" name=""/>
        <dsp:cNvSpPr/>
      </dsp:nvSpPr>
      <dsp:spPr>
        <a:xfrm>
          <a:off x="0" y="0"/>
          <a:ext cx="600106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AF0986A-A94D-499F-B60A-4FEBE3954DC8}">
      <dsp:nvSpPr>
        <dsp:cNvPr id="0" name=""/>
        <dsp:cNvSpPr/>
      </dsp:nvSpPr>
      <dsp:spPr>
        <a:xfrm>
          <a:off x="0" y="0"/>
          <a:ext cx="6001065" cy="2399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“Stimuli comprised 100 male faces and 100 female faces from the Chicago Face Database (Ma et al., 2015). The two conditions were matched on the distributions of face width, face height, and age by maximising the overlapping index (Pastore &amp; </a:t>
          </a:r>
          <a:r>
            <a:rPr lang="en-GB" sz="1500" kern="1200" dirty="0" err="1"/>
            <a:t>Calcagni</a:t>
          </a:r>
          <a:r>
            <a:rPr lang="en-GB" sz="1500" kern="1200" dirty="0"/>
            <a:t>, 2019) between the two conditions. Overlapping index values were calculated using the overlapping package (Pastore &amp; </a:t>
          </a:r>
          <a:r>
            <a:rPr lang="en-GB" sz="1500" kern="1200" dirty="0" err="1"/>
            <a:t>Calcagni</a:t>
          </a:r>
          <a:r>
            <a:rPr lang="en-GB" sz="1500" kern="1200" dirty="0"/>
            <a:t>, 2019) for R (R Core Team, 2020). Of 30000 random samples, the sample with the maximum overlap in all variables, between the two conditions, was selected. The full list of stimuli, and the code to generate it (with a seed for reproducibility) is available at osf.io/</a:t>
          </a:r>
          <a:r>
            <a:rPr lang="en-GB" sz="1500" kern="1200" dirty="0" err="1"/>
            <a:t>wdbiw</a:t>
          </a:r>
          <a:r>
            <a:rPr lang="en-GB" sz="1500" kern="1200" dirty="0"/>
            <a:t>. The selected stimuli are presented in Figure 1.”</a:t>
          </a:r>
          <a:endParaRPr lang="en-US" sz="1500" kern="1200" dirty="0"/>
        </a:p>
      </dsp:txBody>
      <dsp:txXfrm>
        <a:off x="0" y="0"/>
        <a:ext cx="6001065" cy="2399539"/>
      </dsp:txXfrm>
    </dsp:sp>
    <dsp:sp modelId="{05F7BFEB-7E2C-4CC3-B4CC-BC1AD890F6C2}">
      <dsp:nvSpPr>
        <dsp:cNvPr id="0" name=""/>
        <dsp:cNvSpPr/>
      </dsp:nvSpPr>
      <dsp:spPr>
        <a:xfrm>
          <a:off x="0" y="2399539"/>
          <a:ext cx="600106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06A7860-40BD-4841-9D0F-37D2D0F70725}">
      <dsp:nvSpPr>
        <dsp:cNvPr id="0" name=""/>
        <dsp:cNvSpPr/>
      </dsp:nvSpPr>
      <dsp:spPr>
        <a:xfrm>
          <a:off x="0" y="2399539"/>
          <a:ext cx="6001065" cy="2399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“Stimuli comprised 100 male faces and 100 female faces from the Chicago Face Database (Ma et al., 2015).  Faces were matched pairwise on the variables of face width (within ±1 pixel), face height (within ±5 pixels), and age (within ±0.5 years), using the </a:t>
          </a:r>
          <a:r>
            <a:rPr lang="en-GB" sz="1500" kern="1200" dirty="0" err="1"/>
            <a:t>LexOPS</a:t>
          </a:r>
          <a:r>
            <a:rPr lang="en-GB" sz="1500" kern="1200" dirty="0"/>
            <a:t> package (Taylor et al., 2020) for R (R Core Team, 2020). The full list of stimuli, and the code to generate it (with a seed for reproducibility) is available at osf.io/</a:t>
          </a:r>
          <a:r>
            <a:rPr lang="en-GB" sz="1500" kern="1200" dirty="0" err="1"/>
            <a:t>wdbiw</a:t>
          </a:r>
          <a:r>
            <a:rPr lang="en-GB" sz="1500" kern="1200" dirty="0"/>
            <a:t>. The selected stimuli are presented in Figure 1.”</a:t>
          </a:r>
          <a:endParaRPr lang="en-US" sz="1500" kern="1200" dirty="0"/>
        </a:p>
      </dsp:txBody>
      <dsp:txXfrm>
        <a:off x="0" y="2399539"/>
        <a:ext cx="6001065" cy="23995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4ED68-2B9B-4E60-A2AF-2E44E9A64659}">
      <dsp:nvSpPr>
        <dsp:cNvPr id="0" name=""/>
        <dsp:cNvSpPr/>
      </dsp:nvSpPr>
      <dsp:spPr>
        <a:xfrm>
          <a:off x="0" y="640"/>
          <a:ext cx="6281873" cy="14992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AE5542-E8FC-4DED-B5E3-FCA4F8442EDC}">
      <dsp:nvSpPr>
        <dsp:cNvPr id="0" name=""/>
        <dsp:cNvSpPr/>
      </dsp:nvSpPr>
      <dsp:spPr>
        <a:xfrm>
          <a:off x="453520" y="337969"/>
          <a:ext cx="824582" cy="8245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52CBA-934B-4B7D-B38A-18941996343A}">
      <dsp:nvSpPr>
        <dsp:cNvPr id="0" name=""/>
        <dsp:cNvSpPr/>
      </dsp:nvSpPr>
      <dsp:spPr>
        <a:xfrm>
          <a:off x="1731622" y="640"/>
          <a:ext cx="4550250" cy="149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0" tIns="158670" rIns="158670" bIns="158670" numCol="1" spcCol="1270" anchor="ctr" anchorCtr="0">
          <a:noAutofit/>
        </a:bodyPr>
        <a:lstStyle/>
        <a:p>
          <a:pPr marL="0" lvl="0" indent="0" algn="l" defTabSz="844550">
            <a:lnSpc>
              <a:spcPct val="100000"/>
            </a:lnSpc>
            <a:spcBef>
              <a:spcPct val="0"/>
            </a:spcBef>
            <a:spcAft>
              <a:spcPct val="35000"/>
            </a:spcAft>
            <a:buNone/>
          </a:pPr>
          <a:r>
            <a:rPr lang="en-GB" sz="1900" kern="1200" dirty="0"/>
            <a:t>Selecting matched participants from a pool for a between-subjects design</a:t>
          </a:r>
          <a:endParaRPr lang="en-US" sz="1900" kern="1200" dirty="0"/>
        </a:p>
      </dsp:txBody>
      <dsp:txXfrm>
        <a:off x="1731622" y="640"/>
        <a:ext cx="4550250" cy="1499240"/>
      </dsp:txXfrm>
    </dsp:sp>
    <dsp:sp modelId="{60556648-D3B6-45D9-9022-6A86BC12BEA3}">
      <dsp:nvSpPr>
        <dsp:cNvPr id="0" name=""/>
        <dsp:cNvSpPr/>
      </dsp:nvSpPr>
      <dsp:spPr>
        <a:xfrm>
          <a:off x="0" y="1874690"/>
          <a:ext cx="6281873" cy="14992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EDB0A9-4F9B-45C8-B823-A4E904D7A040}">
      <dsp:nvSpPr>
        <dsp:cNvPr id="0" name=""/>
        <dsp:cNvSpPr/>
      </dsp:nvSpPr>
      <dsp:spPr>
        <a:xfrm>
          <a:off x="453520" y="2212019"/>
          <a:ext cx="824582" cy="8245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CA4F5A-F976-494E-B3F3-7ECD0AAE022A}">
      <dsp:nvSpPr>
        <dsp:cNvPr id="0" name=""/>
        <dsp:cNvSpPr/>
      </dsp:nvSpPr>
      <dsp:spPr>
        <a:xfrm>
          <a:off x="1731622" y="1874690"/>
          <a:ext cx="4550250" cy="149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0" tIns="158670" rIns="158670" bIns="158670" numCol="1" spcCol="1270" anchor="ctr" anchorCtr="0">
          <a:noAutofit/>
        </a:bodyPr>
        <a:lstStyle/>
        <a:p>
          <a:pPr marL="0" lvl="0" indent="0" algn="l" defTabSz="844550">
            <a:lnSpc>
              <a:spcPct val="100000"/>
            </a:lnSpc>
            <a:spcBef>
              <a:spcPct val="0"/>
            </a:spcBef>
            <a:spcAft>
              <a:spcPct val="35000"/>
            </a:spcAft>
            <a:buNone/>
          </a:pPr>
          <a:r>
            <a:rPr lang="en-GB" sz="1900" kern="1200"/>
            <a:t>Analysis of megastudy data where you only analyse matched subsets of the data (common use of propensity score matching)</a:t>
          </a:r>
          <a:endParaRPr lang="en-US" sz="1900" kern="1200"/>
        </a:p>
      </dsp:txBody>
      <dsp:txXfrm>
        <a:off x="1731622" y="1874690"/>
        <a:ext cx="4550250" cy="1499240"/>
      </dsp:txXfrm>
    </dsp:sp>
    <dsp:sp modelId="{52CD1BDC-C188-4C18-91AB-65495FA9F70E}">
      <dsp:nvSpPr>
        <dsp:cNvPr id="0" name=""/>
        <dsp:cNvSpPr/>
      </dsp:nvSpPr>
      <dsp:spPr>
        <a:xfrm>
          <a:off x="0" y="3748741"/>
          <a:ext cx="6281873" cy="14992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F066F2-ACA5-449A-8844-61DA536D86F1}">
      <dsp:nvSpPr>
        <dsp:cNvPr id="0" name=""/>
        <dsp:cNvSpPr/>
      </dsp:nvSpPr>
      <dsp:spPr>
        <a:xfrm>
          <a:off x="453520" y="4086070"/>
          <a:ext cx="824582" cy="8245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EAA5B6-AC33-4645-930E-272A74210109}">
      <dsp:nvSpPr>
        <dsp:cNvPr id="0" name=""/>
        <dsp:cNvSpPr/>
      </dsp:nvSpPr>
      <dsp:spPr>
        <a:xfrm>
          <a:off x="1731622" y="3748741"/>
          <a:ext cx="4550250" cy="149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0" tIns="158670" rIns="158670" bIns="158670" numCol="1" spcCol="1270" anchor="ctr" anchorCtr="0">
          <a:noAutofit/>
        </a:bodyPr>
        <a:lstStyle/>
        <a:p>
          <a:pPr marL="0" lvl="0" indent="0" algn="l" defTabSz="844550">
            <a:lnSpc>
              <a:spcPct val="100000"/>
            </a:lnSpc>
            <a:spcBef>
              <a:spcPct val="0"/>
            </a:spcBef>
            <a:spcAft>
              <a:spcPct val="35000"/>
            </a:spcAft>
            <a:buNone/>
          </a:pPr>
          <a:r>
            <a:rPr lang="en-GB" sz="1900" kern="1200"/>
            <a:t>Dating?</a:t>
          </a:r>
          <a:endParaRPr lang="en-US" sz="1900" kern="1200"/>
        </a:p>
      </dsp:txBody>
      <dsp:txXfrm>
        <a:off x="1731622" y="3748741"/>
        <a:ext cx="4550250" cy="14992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74982FD6-B4C1-4605-AA2F-0DA9F92640D6}" type="datetimeFigureOut">
              <a:rPr lang="en-GB" smtClean="0"/>
              <a:t>21/06/2021</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84C84988-4F6B-40A5-B974-F5E6CEF136CE}" type="slidenum">
              <a:rPr lang="en-GB" smtClean="0"/>
              <a:t>‹#›</a:t>
            </a:fld>
            <a:endParaRPr lang="en-GB"/>
          </a:p>
        </p:txBody>
      </p:sp>
    </p:spTree>
    <p:extLst>
      <p:ext uri="{BB962C8B-B14F-4D97-AF65-F5344CB8AC3E}">
        <p14:creationId xmlns:p14="http://schemas.microsoft.com/office/powerpoint/2010/main" val="164774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982FD6-B4C1-4605-AA2F-0DA9F92640D6}"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84988-4F6B-40A5-B974-F5E6CEF136CE}" type="slidenum">
              <a:rPr lang="en-GB" smtClean="0"/>
              <a:t>‹#›</a:t>
            </a:fld>
            <a:endParaRPr lang="en-GB"/>
          </a:p>
        </p:txBody>
      </p:sp>
    </p:spTree>
    <p:extLst>
      <p:ext uri="{BB962C8B-B14F-4D97-AF65-F5344CB8AC3E}">
        <p14:creationId xmlns:p14="http://schemas.microsoft.com/office/powerpoint/2010/main" val="140962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74982FD6-B4C1-4605-AA2F-0DA9F92640D6}" type="datetimeFigureOut">
              <a:rPr lang="en-GB" smtClean="0"/>
              <a:t>21/06/2021</a:t>
            </a:fld>
            <a:endParaRPr lang="en-GB"/>
          </a:p>
        </p:txBody>
      </p:sp>
      <p:sp>
        <p:nvSpPr>
          <p:cNvPr id="5" name="Footer Placeholder 4"/>
          <p:cNvSpPr>
            <a:spLocks noGrp="1"/>
          </p:cNvSpPr>
          <p:nvPr>
            <p:ph type="ftr" sz="quarter" idx="11"/>
          </p:nvPr>
        </p:nvSpPr>
        <p:spPr>
          <a:xfrm>
            <a:off x="804672" y="6227064"/>
            <a:ext cx="10588752" cy="320040"/>
          </a:xfrm>
        </p:spPr>
        <p:txBody>
          <a:body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84C84988-4F6B-40A5-B974-F5E6CEF136CE}" type="slidenum">
              <a:rPr lang="en-GB" smtClean="0"/>
              <a:t>‹#›</a:t>
            </a:fld>
            <a:endParaRPr lang="en-GB"/>
          </a:p>
        </p:txBody>
      </p:sp>
    </p:spTree>
    <p:extLst>
      <p:ext uri="{BB962C8B-B14F-4D97-AF65-F5344CB8AC3E}">
        <p14:creationId xmlns:p14="http://schemas.microsoft.com/office/powerpoint/2010/main" val="364297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982FD6-B4C1-4605-AA2F-0DA9F92640D6}"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84988-4F6B-40A5-B974-F5E6CEF136CE}" type="slidenum">
              <a:rPr lang="en-GB" smtClean="0"/>
              <a:t>‹#›</a:t>
            </a:fld>
            <a:endParaRPr lang="en-GB"/>
          </a:p>
        </p:txBody>
      </p:sp>
    </p:spTree>
    <p:extLst>
      <p:ext uri="{BB962C8B-B14F-4D97-AF65-F5344CB8AC3E}">
        <p14:creationId xmlns:p14="http://schemas.microsoft.com/office/powerpoint/2010/main" val="690359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74982FD6-B4C1-4605-AA2F-0DA9F92640D6}" type="datetimeFigureOut">
              <a:rPr lang="en-GB" smtClean="0"/>
              <a:t>21/06/2021</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84C84988-4F6B-40A5-B974-F5E6CEF136CE}" type="slidenum">
              <a:rPr lang="en-GB" smtClean="0"/>
              <a:t>‹#›</a:t>
            </a:fld>
            <a:endParaRPr lang="en-GB"/>
          </a:p>
        </p:txBody>
      </p:sp>
    </p:spTree>
    <p:extLst>
      <p:ext uri="{BB962C8B-B14F-4D97-AF65-F5344CB8AC3E}">
        <p14:creationId xmlns:p14="http://schemas.microsoft.com/office/powerpoint/2010/main" val="2451743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74982FD6-B4C1-4605-AA2F-0DA9F92640D6}" type="datetimeFigureOut">
              <a:rPr lang="en-GB" smtClean="0"/>
              <a:t>21/06/2021</a:t>
            </a:fld>
            <a:endParaRPr lang="en-GB"/>
          </a:p>
        </p:txBody>
      </p:sp>
      <p:sp>
        <p:nvSpPr>
          <p:cNvPr id="6" name="Footer Placeholder 5"/>
          <p:cNvSpPr>
            <a:spLocks noGrp="1"/>
          </p:cNvSpPr>
          <p:nvPr>
            <p:ph type="ftr" sz="quarter" idx="11"/>
          </p:nvPr>
        </p:nvSpPr>
        <p:spPr>
          <a:xfrm>
            <a:off x="804672" y="6227064"/>
            <a:ext cx="10588752" cy="320040"/>
          </a:xfrm>
        </p:spPr>
        <p:txBody>
          <a:bodyPr/>
          <a:lstStyle/>
          <a:p>
            <a:endParaRPr lang="en-GB"/>
          </a:p>
        </p:txBody>
      </p:sp>
      <p:sp>
        <p:nvSpPr>
          <p:cNvPr id="7" name="Slide Number Placeholder 6"/>
          <p:cNvSpPr>
            <a:spLocks noGrp="1"/>
          </p:cNvSpPr>
          <p:nvPr>
            <p:ph type="sldNum" sz="quarter" idx="12"/>
          </p:nvPr>
        </p:nvSpPr>
        <p:spPr>
          <a:xfrm>
            <a:off x="10469880" y="320040"/>
            <a:ext cx="914400" cy="320040"/>
          </a:xfrm>
        </p:spPr>
        <p:txBody>
          <a:bodyPr/>
          <a:lstStyle/>
          <a:p>
            <a:fld id="{84C84988-4F6B-40A5-B974-F5E6CEF136CE}" type="slidenum">
              <a:rPr lang="en-GB" smtClean="0"/>
              <a:t>‹#›</a:t>
            </a:fld>
            <a:endParaRPr lang="en-GB"/>
          </a:p>
        </p:txBody>
      </p:sp>
    </p:spTree>
    <p:extLst>
      <p:ext uri="{BB962C8B-B14F-4D97-AF65-F5344CB8AC3E}">
        <p14:creationId xmlns:p14="http://schemas.microsoft.com/office/powerpoint/2010/main" val="342180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74982FD6-B4C1-4605-AA2F-0DA9F92640D6}" type="datetimeFigureOut">
              <a:rPr lang="en-GB" smtClean="0"/>
              <a:t>21/06/2021</a:t>
            </a:fld>
            <a:endParaRPr lang="en-GB"/>
          </a:p>
        </p:txBody>
      </p:sp>
      <p:sp>
        <p:nvSpPr>
          <p:cNvPr id="8" name="Footer Placeholder 7"/>
          <p:cNvSpPr>
            <a:spLocks noGrp="1"/>
          </p:cNvSpPr>
          <p:nvPr>
            <p:ph type="ftr" sz="quarter" idx="11"/>
          </p:nvPr>
        </p:nvSpPr>
        <p:spPr>
          <a:xfrm>
            <a:off x="804672" y="6227064"/>
            <a:ext cx="10588752" cy="320040"/>
          </a:xfrm>
        </p:spPr>
        <p:txBody>
          <a:bodyPr/>
          <a:lstStyle/>
          <a:p>
            <a:endParaRPr lang="en-GB"/>
          </a:p>
        </p:txBody>
      </p:sp>
      <p:sp>
        <p:nvSpPr>
          <p:cNvPr id="9" name="Slide Number Placeholder 8"/>
          <p:cNvSpPr>
            <a:spLocks noGrp="1"/>
          </p:cNvSpPr>
          <p:nvPr>
            <p:ph type="sldNum" sz="quarter" idx="12"/>
          </p:nvPr>
        </p:nvSpPr>
        <p:spPr>
          <a:xfrm>
            <a:off x="10469880" y="320040"/>
            <a:ext cx="914400" cy="320040"/>
          </a:xfrm>
        </p:spPr>
        <p:txBody>
          <a:bodyPr/>
          <a:lstStyle/>
          <a:p>
            <a:fld id="{84C84988-4F6B-40A5-B974-F5E6CEF136CE}" type="slidenum">
              <a:rPr lang="en-GB" smtClean="0"/>
              <a:t>‹#›</a:t>
            </a:fld>
            <a:endParaRPr lang="en-GB"/>
          </a:p>
        </p:txBody>
      </p:sp>
    </p:spTree>
    <p:extLst>
      <p:ext uri="{BB962C8B-B14F-4D97-AF65-F5344CB8AC3E}">
        <p14:creationId xmlns:p14="http://schemas.microsoft.com/office/powerpoint/2010/main" val="403917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982FD6-B4C1-4605-AA2F-0DA9F92640D6}" type="datetimeFigureOut">
              <a:rPr lang="en-GB" smtClean="0"/>
              <a:t>21/06/2021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C84988-4F6B-40A5-B974-F5E6CEF136CE}" type="slidenum">
              <a:rPr lang="en-GB" smtClean="0"/>
              <a:t>‹#›</a:t>
            </a:fld>
            <a:endParaRPr lang="en-GB"/>
          </a:p>
        </p:txBody>
      </p:sp>
    </p:spTree>
    <p:extLst>
      <p:ext uri="{BB962C8B-B14F-4D97-AF65-F5344CB8AC3E}">
        <p14:creationId xmlns:p14="http://schemas.microsoft.com/office/powerpoint/2010/main" val="149811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74982FD6-B4C1-4605-AA2F-0DA9F92640D6}" type="datetimeFigureOut">
              <a:rPr lang="en-GB" smtClean="0"/>
              <a:t>21/06/2021</a:t>
            </a:fld>
            <a:endParaRPr lang="en-GB"/>
          </a:p>
        </p:txBody>
      </p:sp>
      <p:sp>
        <p:nvSpPr>
          <p:cNvPr id="3" name="Footer Placeholder 2"/>
          <p:cNvSpPr>
            <a:spLocks noGrp="1"/>
          </p:cNvSpPr>
          <p:nvPr>
            <p:ph type="ftr" sz="quarter" idx="11"/>
          </p:nvPr>
        </p:nvSpPr>
        <p:spPr>
          <a:xfrm>
            <a:off x="804672" y="6227064"/>
            <a:ext cx="10588752" cy="320040"/>
          </a:xfrm>
        </p:spPr>
        <p:txBody>
          <a:bodyPr/>
          <a:lstStyle/>
          <a:p>
            <a:endParaRPr lang="en-GB"/>
          </a:p>
        </p:txBody>
      </p:sp>
      <p:sp>
        <p:nvSpPr>
          <p:cNvPr id="4" name="Slide Number Placeholder 3"/>
          <p:cNvSpPr>
            <a:spLocks noGrp="1"/>
          </p:cNvSpPr>
          <p:nvPr>
            <p:ph type="sldNum" sz="quarter" idx="12"/>
          </p:nvPr>
        </p:nvSpPr>
        <p:spPr>
          <a:xfrm>
            <a:off x="10469880" y="320040"/>
            <a:ext cx="914400" cy="320040"/>
          </a:xfrm>
        </p:spPr>
        <p:txBody>
          <a:bodyPr/>
          <a:lstStyle/>
          <a:p>
            <a:fld id="{84C84988-4F6B-40A5-B974-F5E6CEF136CE}" type="slidenum">
              <a:rPr lang="en-GB" smtClean="0"/>
              <a:t>‹#›</a:t>
            </a:fld>
            <a:endParaRPr lang="en-GB"/>
          </a:p>
        </p:txBody>
      </p:sp>
    </p:spTree>
    <p:extLst>
      <p:ext uri="{BB962C8B-B14F-4D97-AF65-F5344CB8AC3E}">
        <p14:creationId xmlns:p14="http://schemas.microsoft.com/office/powerpoint/2010/main" val="206589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982FD6-B4C1-4605-AA2F-0DA9F92640D6}" type="datetimeFigureOut">
              <a:rPr lang="en-GB" smtClean="0"/>
              <a:t>21/06/2021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C84988-4F6B-40A5-B974-F5E6CEF136CE}" type="slidenum">
              <a:rPr lang="en-GB" smtClean="0"/>
              <a:t>‹#›</a:t>
            </a:fld>
            <a:endParaRPr lang="en-GB"/>
          </a:p>
        </p:txBody>
      </p:sp>
    </p:spTree>
    <p:extLst>
      <p:ext uri="{BB962C8B-B14F-4D97-AF65-F5344CB8AC3E}">
        <p14:creationId xmlns:p14="http://schemas.microsoft.com/office/powerpoint/2010/main" val="68673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74982FD6-B4C1-4605-AA2F-0DA9F92640D6}" type="datetimeFigureOut">
              <a:rPr lang="en-GB" smtClean="0"/>
              <a:t>21/06/2021</a:t>
            </a:fld>
            <a:endParaRPr lang="en-GB"/>
          </a:p>
        </p:txBody>
      </p:sp>
      <p:sp>
        <p:nvSpPr>
          <p:cNvPr id="6" name="Footer Placeholder 5"/>
          <p:cNvSpPr>
            <a:spLocks noGrp="1"/>
          </p:cNvSpPr>
          <p:nvPr>
            <p:ph type="ftr" sz="quarter" idx="11"/>
          </p:nvPr>
        </p:nvSpPr>
        <p:spPr>
          <a:xfrm>
            <a:off x="804672" y="6227064"/>
            <a:ext cx="5942203" cy="320040"/>
          </a:xfrm>
        </p:spPr>
        <p:txBody>
          <a:bodyPr/>
          <a:lstStyle/>
          <a:p>
            <a:endParaRPr lang="en-GB"/>
          </a:p>
        </p:txBody>
      </p:sp>
      <p:sp>
        <p:nvSpPr>
          <p:cNvPr id="7" name="Slide Number Placeholder 6"/>
          <p:cNvSpPr>
            <a:spLocks noGrp="1"/>
          </p:cNvSpPr>
          <p:nvPr>
            <p:ph type="sldNum" sz="quarter" idx="12"/>
          </p:nvPr>
        </p:nvSpPr>
        <p:spPr>
          <a:xfrm>
            <a:off x="5828377" y="320040"/>
            <a:ext cx="914400" cy="320040"/>
          </a:xfrm>
        </p:spPr>
        <p:txBody>
          <a:bodyPr/>
          <a:lstStyle/>
          <a:p>
            <a:fld id="{84C84988-4F6B-40A5-B974-F5E6CEF136CE}" type="slidenum">
              <a:rPr lang="en-GB" smtClean="0"/>
              <a:t>‹#›</a:t>
            </a:fld>
            <a:endParaRPr lang="en-GB"/>
          </a:p>
        </p:txBody>
      </p:sp>
    </p:spTree>
    <p:extLst>
      <p:ext uri="{BB962C8B-B14F-4D97-AF65-F5344CB8AC3E}">
        <p14:creationId xmlns:p14="http://schemas.microsoft.com/office/powerpoint/2010/main" val="202619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74982FD6-B4C1-4605-AA2F-0DA9F92640D6}" type="datetimeFigureOut">
              <a:rPr lang="en-GB" smtClean="0"/>
              <a:t>21/06/2021</a:t>
            </a:fld>
            <a:endParaRPr lang="en-GB"/>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84C84988-4F6B-40A5-B974-F5E6CEF136CE}" type="slidenum">
              <a:rPr lang="en-GB" smtClean="0"/>
              <a:t>‹#›</a:t>
            </a:fld>
            <a:endParaRPr lang="en-GB"/>
          </a:p>
        </p:txBody>
      </p:sp>
    </p:spTree>
    <p:extLst>
      <p:ext uri="{BB962C8B-B14F-4D97-AF65-F5344CB8AC3E}">
        <p14:creationId xmlns:p14="http://schemas.microsoft.com/office/powerpoint/2010/main" val="2549124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jackedtaylor.github.io/SIPS202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20.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5.xml"/><Relationship Id="rId7" Type="http://schemas.openxmlformats.org/officeDocument/2006/relationships/image" Target="../media/image2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1A64-4C2F-45ED-8774-A85B388EECE3}"/>
              </a:ext>
            </a:extLst>
          </p:cNvPr>
          <p:cNvSpPr>
            <a:spLocks noGrp="1"/>
          </p:cNvSpPr>
          <p:nvPr>
            <p:ph type="ctrTitle"/>
          </p:nvPr>
        </p:nvSpPr>
        <p:spPr/>
        <p:txBody>
          <a:bodyPr/>
          <a:lstStyle/>
          <a:p>
            <a:r>
              <a:rPr lang="en-GB" dirty="0"/>
              <a:t>Designing Stimuli (or Anything) Reproducibly</a:t>
            </a:r>
          </a:p>
        </p:txBody>
      </p:sp>
      <p:sp>
        <p:nvSpPr>
          <p:cNvPr id="3" name="Subtitle 2">
            <a:extLst>
              <a:ext uri="{FF2B5EF4-FFF2-40B4-BE49-F238E27FC236}">
                <a16:creationId xmlns:a16="http://schemas.microsoft.com/office/drawing/2014/main" id="{28F757BA-29C7-4407-B5FE-10C07AC4D1C4}"/>
              </a:ext>
            </a:extLst>
          </p:cNvPr>
          <p:cNvSpPr>
            <a:spLocks noGrp="1"/>
          </p:cNvSpPr>
          <p:nvPr>
            <p:ph type="subTitle" idx="1"/>
          </p:nvPr>
        </p:nvSpPr>
        <p:spPr/>
        <p:txBody>
          <a:bodyPr/>
          <a:lstStyle/>
          <a:p>
            <a:r>
              <a:rPr lang="en-GB" dirty="0"/>
              <a:t>Jack E. Taylor</a:t>
            </a:r>
          </a:p>
          <a:p>
            <a:r>
              <a:rPr lang="en-GB" dirty="0"/>
              <a:t>SIPS 2021</a:t>
            </a:r>
          </a:p>
          <a:p>
            <a:r>
              <a:rPr lang="en-GB" u="sng" dirty="0"/>
              <a:t>https://jackedtaylor.github.io/SIPS2021/</a:t>
            </a:r>
          </a:p>
          <a:p>
            <a:endParaRPr lang="en-GB" dirty="0"/>
          </a:p>
        </p:txBody>
      </p:sp>
    </p:spTree>
    <p:extLst>
      <p:ext uri="{BB962C8B-B14F-4D97-AF65-F5344CB8AC3E}">
        <p14:creationId xmlns:p14="http://schemas.microsoft.com/office/powerpoint/2010/main" val="3634356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516533F-C49B-4F35-BA2B-3184EB554040}"/>
              </a:ext>
            </a:extLst>
          </p:cNvPr>
          <p:cNvSpPr txBox="1"/>
          <p:nvPr/>
        </p:nvSpPr>
        <p:spPr>
          <a:xfrm>
            <a:off x="5178051" y="1363923"/>
            <a:ext cx="3147237" cy="954107"/>
          </a:xfrm>
          <a:prstGeom prst="rect">
            <a:avLst/>
          </a:prstGeom>
          <a:noFill/>
        </p:spPr>
        <p:txBody>
          <a:bodyPr wrap="square">
            <a:spAutoFit/>
          </a:bodyPr>
          <a:lstStyle/>
          <a:p>
            <a:pPr algn="ctr"/>
            <a:r>
              <a:rPr lang="en-GB" sz="2800" dirty="0"/>
              <a:t>Distribution-Wise Matching</a:t>
            </a:r>
          </a:p>
        </p:txBody>
      </p:sp>
      <p:sp>
        <p:nvSpPr>
          <p:cNvPr id="7" name="TextBox 6">
            <a:extLst>
              <a:ext uri="{FF2B5EF4-FFF2-40B4-BE49-F238E27FC236}">
                <a16:creationId xmlns:a16="http://schemas.microsoft.com/office/drawing/2014/main" id="{E15F6A61-6E3E-4A22-B497-1E0DDA7587A3}"/>
              </a:ext>
            </a:extLst>
          </p:cNvPr>
          <p:cNvSpPr txBox="1"/>
          <p:nvPr/>
        </p:nvSpPr>
        <p:spPr>
          <a:xfrm>
            <a:off x="5178051" y="4317651"/>
            <a:ext cx="3147237" cy="954107"/>
          </a:xfrm>
          <a:prstGeom prst="rect">
            <a:avLst/>
          </a:prstGeom>
          <a:noFill/>
        </p:spPr>
        <p:txBody>
          <a:bodyPr wrap="square">
            <a:spAutoFit/>
          </a:bodyPr>
          <a:lstStyle/>
          <a:p>
            <a:pPr algn="ctr"/>
            <a:r>
              <a:rPr lang="en-GB" sz="2800" dirty="0"/>
              <a:t>Item-Wise Matching</a:t>
            </a:r>
          </a:p>
        </p:txBody>
      </p:sp>
      <p:pic>
        <p:nvPicPr>
          <p:cNvPr id="8" name="Picture 7" descr="A picture of two density plots, showing the distributions of a variable in two conditions. Black points from each distribution represent items from each condition. Each item is joined to one other item in the other condition by a line.">
            <a:extLst>
              <a:ext uri="{FF2B5EF4-FFF2-40B4-BE49-F238E27FC236}">
                <a16:creationId xmlns:a16="http://schemas.microsoft.com/office/drawing/2014/main" id="{210E9F6D-E8A6-4716-A3E4-F81AEBA87394}"/>
              </a:ext>
            </a:extLst>
          </p:cNvPr>
          <p:cNvPicPr>
            <a:picLocks noChangeAspect="1"/>
          </p:cNvPicPr>
          <p:nvPr/>
        </p:nvPicPr>
        <p:blipFill rotWithShape="1">
          <a:blip r:embed="rId2">
            <a:extLst>
              <a:ext uri="{28A0092B-C50C-407E-A947-70E740481C1C}">
                <a14:useLocalDpi xmlns:a14="http://schemas.microsoft.com/office/drawing/2010/main" val="0"/>
              </a:ext>
            </a:extLst>
          </a:blip>
          <a:srcRect l="3618" t="11996" r="3618" b="11996"/>
          <a:stretch/>
        </p:blipFill>
        <p:spPr>
          <a:xfrm>
            <a:off x="8672623" y="3732985"/>
            <a:ext cx="2544726" cy="2293558"/>
          </a:xfrm>
          <a:prstGeom prst="rect">
            <a:avLst/>
          </a:prstGeom>
        </p:spPr>
      </p:pic>
      <p:sp>
        <p:nvSpPr>
          <p:cNvPr id="2" name="Title 1">
            <a:extLst>
              <a:ext uri="{FF2B5EF4-FFF2-40B4-BE49-F238E27FC236}">
                <a16:creationId xmlns:a16="http://schemas.microsoft.com/office/drawing/2014/main" id="{B5B8564F-3F1B-4949-B2AF-9245E559CE5D}"/>
              </a:ext>
            </a:extLst>
          </p:cNvPr>
          <p:cNvSpPr>
            <a:spLocks noGrp="1"/>
          </p:cNvSpPr>
          <p:nvPr>
            <p:ph type="title"/>
          </p:nvPr>
        </p:nvSpPr>
        <p:spPr/>
        <p:txBody>
          <a:bodyPr>
            <a:normAutofit fontScale="90000"/>
          </a:bodyPr>
          <a:lstStyle/>
          <a:p>
            <a:r>
              <a:rPr lang="en-GB" dirty="0"/>
              <a:t>How are people picking their “sample” stimuli?</a:t>
            </a:r>
          </a:p>
        </p:txBody>
      </p:sp>
      <p:pic>
        <p:nvPicPr>
          <p:cNvPr id="31" name="Picture 30" descr="A picture of two density plots, showing the distributions of a variable in two conditions. One black point from each distribution represents the distribution's mean, with a line joining the two points.">
            <a:extLst>
              <a:ext uri="{FF2B5EF4-FFF2-40B4-BE49-F238E27FC236}">
                <a16:creationId xmlns:a16="http://schemas.microsoft.com/office/drawing/2014/main" id="{C633E18B-A957-47C4-A48E-36F0D341D84F}"/>
              </a:ext>
            </a:extLst>
          </p:cNvPr>
          <p:cNvPicPr>
            <a:picLocks noChangeAspect="1"/>
          </p:cNvPicPr>
          <p:nvPr/>
        </p:nvPicPr>
        <p:blipFill rotWithShape="1">
          <a:blip r:embed="rId3">
            <a:extLst>
              <a:ext uri="{28A0092B-C50C-407E-A947-70E740481C1C}">
                <a14:useLocalDpi xmlns:a14="http://schemas.microsoft.com/office/drawing/2010/main" val="0"/>
              </a:ext>
            </a:extLst>
          </a:blip>
          <a:srcRect l="3618" t="10510" r="3618" b="10510"/>
          <a:stretch/>
        </p:blipFill>
        <p:spPr>
          <a:xfrm>
            <a:off x="8672623" y="650391"/>
            <a:ext cx="2544726" cy="2383230"/>
          </a:xfrm>
          <a:prstGeom prst="rect">
            <a:avLst/>
          </a:prstGeom>
        </p:spPr>
      </p:pic>
    </p:spTree>
    <p:extLst>
      <p:ext uri="{BB962C8B-B14F-4D97-AF65-F5344CB8AC3E}">
        <p14:creationId xmlns:p14="http://schemas.microsoft.com/office/powerpoint/2010/main" val="343999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0" name="Rectangle 59">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2F37C73-64E2-490F-B58F-EF90C52097E4}"/>
              </a:ext>
            </a:extLst>
          </p:cNvPr>
          <p:cNvSpPr>
            <a:spLocks noGrp="1"/>
          </p:cNvSpPr>
          <p:nvPr>
            <p:ph type="ctrTitle"/>
          </p:nvPr>
        </p:nvSpPr>
        <p:spPr>
          <a:xfrm>
            <a:off x="818192" y="2075504"/>
            <a:ext cx="3809016" cy="2042725"/>
          </a:xfrm>
        </p:spPr>
        <p:txBody>
          <a:bodyPr>
            <a:noAutofit/>
          </a:bodyPr>
          <a:lstStyle/>
          <a:p>
            <a:r>
              <a:rPr lang="en-US" sz="4100" dirty="0"/>
              <a:t>Distribution-Wise Approaches to Matching</a:t>
            </a:r>
            <a:endParaRPr lang="en-GB" sz="4100" dirty="0"/>
          </a:p>
        </p:txBody>
      </p:sp>
      <p:sp>
        <p:nvSpPr>
          <p:cNvPr id="64" name="Rectangle 63">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of two density plots, showing the distributions of a variable in two conditions. One black point from each distribution represents the distribution's mean, with a line joining the two points.">
            <a:extLst>
              <a:ext uri="{FF2B5EF4-FFF2-40B4-BE49-F238E27FC236}">
                <a16:creationId xmlns:a16="http://schemas.microsoft.com/office/drawing/2014/main" id="{027E137C-6933-4079-9BDA-EF68176E9AA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58545" y="169833"/>
            <a:ext cx="5925497" cy="6518046"/>
          </a:xfrm>
          <a:prstGeom prst="rect">
            <a:avLst/>
          </a:prstGeom>
        </p:spPr>
      </p:pic>
      <p:sp>
        <p:nvSpPr>
          <p:cNvPr id="31" name="Subtitle 2">
            <a:extLst>
              <a:ext uri="{FF2B5EF4-FFF2-40B4-BE49-F238E27FC236}">
                <a16:creationId xmlns:a16="http://schemas.microsoft.com/office/drawing/2014/main" id="{C7B63783-E166-4A4C-A0E8-34AD66F3A8FF}"/>
              </a:ext>
            </a:extLst>
          </p:cNvPr>
          <p:cNvSpPr txBox="1">
            <a:spLocks/>
          </p:cNvSpPr>
          <p:nvPr/>
        </p:nvSpPr>
        <p:spPr>
          <a:xfrm>
            <a:off x="801709" y="1193584"/>
            <a:ext cx="3810505" cy="709083"/>
          </a:xfrm>
          <a:prstGeom prst="rect">
            <a:avLst/>
          </a:prstGeom>
        </p:spPr>
        <p:txBody>
          <a:bodyPr vert="horz" lIns="91440" tIns="0" rIns="91440" bIns="45720" rtlCol="0">
            <a:normAutofit/>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r>
              <a:rPr lang="en-US" sz="3200" dirty="0"/>
              <a:t>Part 2/4</a:t>
            </a:r>
            <a:endParaRPr lang="en-GB" sz="3200" dirty="0"/>
          </a:p>
        </p:txBody>
      </p:sp>
    </p:spTree>
    <p:extLst>
      <p:ext uri="{BB962C8B-B14F-4D97-AF65-F5344CB8AC3E}">
        <p14:creationId xmlns:p14="http://schemas.microsoft.com/office/powerpoint/2010/main" val="879876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8"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043C048-FFA7-44DD-801B-BB2EEB33A2BD}"/>
              </a:ext>
            </a:extLst>
          </p:cNvPr>
          <p:cNvSpPr>
            <a:spLocks noGrp="1"/>
          </p:cNvSpPr>
          <p:nvPr>
            <p:ph type="title"/>
          </p:nvPr>
        </p:nvSpPr>
        <p:spPr>
          <a:xfrm>
            <a:off x="904877" y="795527"/>
            <a:ext cx="10488547" cy="1190912"/>
          </a:xfrm>
        </p:spPr>
        <p:txBody>
          <a:bodyPr>
            <a:normAutofit/>
          </a:bodyPr>
          <a:lstStyle/>
          <a:p>
            <a:r>
              <a:rPr lang="en-US" dirty="0">
                <a:solidFill>
                  <a:schemeClr val="tx2"/>
                </a:solidFill>
              </a:rPr>
              <a:t>Distribution-Wise Matching</a:t>
            </a:r>
            <a:endParaRPr lang="en-GB" dirty="0">
              <a:solidFill>
                <a:schemeClr val="tx2"/>
              </a:solidFill>
            </a:endParaRPr>
          </a:p>
        </p:txBody>
      </p:sp>
      <p:sp>
        <p:nvSpPr>
          <p:cNvPr id="70" name="Rectangle 69">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FA190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of two density plots, showing the distributions of a variable in two conditions. One black point from each distribution represents the distribution's mean, with a line joining the two points.">
            <a:extLst>
              <a:ext uri="{FF2B5EF4-FFF2-40B4-BE49-F238E27FC236}">
                <a16:creationId xmlns:a16="http://schemas.microsoft.com/office/drawing/2014/main" id="{794463B0-4F45-484F-906F-8E461F250759}"/>
              </a:ext>
            </a:extLst>
          </p:cNvPr>
          <p:cNvPicPr>
            <a:picLocks noChangeAspect="1"/>
          </p:cNvPicPr>
          <p:nvPr/>
        </p:nvPicPr>
        <p:blipFill>
          <a:blip r:embed="rId2">
            <a:extLst>
              <a:ext uri="{28A0092B-C50C-407E-A947-70E740481C1C}">
                <a14:useLocalDpi xmlns:a14="http://schemas.microsoft.com/office/drawing/2010/main" val="0"/>
              </a:ext>
            </a:extLst>
          </a:blip>
          <a:srcRect t="8181" b="8181"/>
          <a:stretch/>
        </p:blipFill>
        <p:spPr>
          <a:xfrm>
            <a:off x="1597846" y="2416047"/>
            <a:ext cx="3637686" cy="3346704"/>
          </a:xfrm>
          <a:prstGeom prst="rect">
            <a:avLst/>
          </a:prstGeom>
          <a:ln w="12700">
            <a:noFill/>
          </a:ln>
        </p:spPr>
      </p:pic>
      <p:sp>
        <p:nvSpPr>
          <p:cNvPr id="3" name="Content Placeholder 2">
            <a:extLst>
              <a:ext uri="{FF2B5EF4-FFF2-40B4-BE49-F238E27FC236}">
                <a16:creationId xmlns:a16="http://schemas.microsoft.com/office/drawing/2014/main" id="{549C82C8-0BA0-4FCD-8D23-88A53D5B8E50}"/>
              </a:ext>
            </a:extLst>
          </p:cNvPr>
          <p:cNvSpPr>
            <a:spLocks noGrp="1"/>
          </p:cNvSpPr>
          <p:nvPr>
            <p:ph idx="1"/>
          </p:nvPr>
        </p:nvSpPr>
        <p:spPr>
          <a:xfrm>
            <a:off x="6031721" y="2079523"/>
            <a:ext cx="5726892" cy="3970494"/>
          </a:xfrm>
        </p:spPr>
        <p:txBody>
          <a:bodyPr>
            <a:normAutofit/>
          </a:bodyPr>
          <a:lstStyle/>
          <a:p>
            <a:pPr>
              <a:buClr>
                <a:srgbClr val="FA1902"/>
              </a:buClr>
            </a:pPr>
            <a:r>
              <a:rPr lang="en-US" sz="2400" dirty="0"/>
              <a:t>The full distribution in one condition is matched with the full distribution in the other.</a:t>
            </a:r>
          </a:p>
          <a:p>
            <a:pPr>
              <a:buClr>
                <a:srgbClr val="FA1902"/>
              </a:buClr>
            </a:pPr>
            <a:r>
              <a:rPr lang="en-US" sz="2400" dirty="0"/>
              <a:t>Results in independent conditions which are similarly distributed on control variables.</a:t>
            </a:r>
          </a:p>
          <a:p>
            <a:pPr>
              <a:buClr>
                <a:srgbClr val="FA1902"/>
              </a:buClr>
            </a:pPr>
            <a:r>
              <a:rPr lang="en-US" sz="2400" dirty="0"/>
              <a:t>Can control how precise this matching is.</a:t>
            </a:r>
          </a:p>
        </p:txBody>
      </p:sp>
    </p:spTree>
    <p:extLst>
      <p:ext uri="{BB962C8B-B14F-4D97-AF65-F5344CB8AC3E}">
        <p14:creationId xmlns:p14="http://schemas.microsoft.com/office/powerpoint/2010/main" val="4110771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8AC17-3777-481B-A795-A52A4A8E0D97}"/>
              </a:ext>
            </a:extLst>
          </p:cNvPr>
          <p:cNvSpPr>
            <a:spLocks noGrp="1"/>
          </p:cNvSpPr>
          <p:nvPr>
            <p:ph type="title"/>
          </p:nvPr>
        </p:nvSpPr>
        <p:spPr/>
        <p:txBody>
          <a:bodyPr/>
          <a:lstStyle/>
          <a:p>
            <a:r>
              <a:rPr lang="en-GB" dirty="0"/>
              <a:t>Distribution-Wise Matching Manually</a:t>
            </a:r>
          </a:p>
        </p:txBody>
      </p:sp>
      <p:sp>
        <p:nvSpPr>
          <p:cNvPr id="3" name="Content Placeholder 2">
            <a:extLst>
              <a:ext uri="{FF2B5EF4-FFF2-40B4-BE49-F238E27FC236}">
                <a16:creationId xmlns:a16="http://schemas.microsoft.com/office/drawing/2014/main" id="{6C2857C8-4E3C-4209-B8E2-B0FF3E13BDE5}"/>
              </a:ext>
            </a:extLst>
          </p:cNvPr>
          <p:cNvSpPr>
            <a:spLocks noGrp="1"/>
          </p:cNvSpPr>
          <p:nvPr>
            <p:ph idx="1"/>
          </p:nvPr>
        </p:nvSpPr>
        <p:spPr>
          <a:xfrm>
            <a:off x="5118447" y="462507"/>
            <a:ext cx="6281873" cy="5929980"/>
          </a:xfrm>
        </p:spPr>
        <p:txBody>
          <a:bodyPr>
            <a:normAutofit/>
          </a:bodyPr>
          <a:lstStyle/>
          <a:p>
            <a:pPr marL="0" indent="0">
              <a:buNone/>
            </a:pPr>
            <a:r>
              <a:rPr lang="en-GB" dirty="0"/>
              <a:t>How are people currently matching distributions?</a:t>
            </a:r>
          </a:p>
          <a:p>
            <a:pPr marL="0" indent="0">
              <a:buNone/>
            </a:pPr>
            <a:endParaRPr lang="en-GB" dirty="0"/>
          </a:p>
          <a:p>
            <a:pPr marL="342900" indent="-342900">
              <a:buFont typeface="+mj-lt"/>
              <a:buAutoNum type="arabicPeriod"/>
            </a:pPr>
            <a:r>
              <a:rPr lang="en-GB" dirty="0"/>
              <a:t>Identify/create databases with the variables you need.</a:t>
            </a:r>
          </a:p>
          <a:p>
            <a:pPr marL="342900" indent="-342900">
              <a:buFont typeface="+mj-lt"/>
              <a:buAutoNum type="arabicPeriod"/>
            </a:pPr>
            <a:r>
              <a:rPr lang="en-GB" dirty="0"/>
              <a:t>Identify filters and apply.</a:t>
            </a:r>
          </a:p>
          <a:p>
            <a:pPr marL="342900" indent="-342900">
              <a:buFont typeface="+mj-lt"/>
              <a:buAutoNum type="arabicPeriod"/>
            </a:pPr>
            <a:r>
              <a:rPr lang="en-GB" dirty="0"/>
              <a:t>Identify conditions, and get lists of items that fit each condition.</a:t>
            </a:r>
          </a:p>
          <a:p>
            <a:pPr marL="342900" indent="-342900">
              <a:buFont typeface="+mj-lt"/>
              <a:buAutoNum type="arabicPeriod"/>
            </a:pPr>
            <a:r>
              <a:rPr lang="en-GB" dirty="0"/>
              <a:t>Try to pick items which balance each other out across the conditions.</a:t>
            </a:r>
          </a:p>
          <a:p>
            <a:pPr marL="342900" indent="-342900">
              <a:buFont typeface="+mj-lt"/>
              <a:buAutoNum type="arabicPeriod"/>
            </a:pPr>
            <a:r>
              <a:rPr lang="en-GB" dirty="0"/>
              <a:t>Check the conditions are similarly distributed using a statistical test or comparing means and SDs.</a:t>
            </a:r>
          </a:p>
          <a:p>
            <a:pPr marL="342900" indent="-342900">
              <a:buFont typeface="+mj-lt"/>
              <a:buAutoNum type="arabicPeriod"/>
            </a:pPr>
            <a:endParaRPr lang="en-GB" dirty="0"/>
          </a:p>
        </p:txBody>
      </p:sp>
    </p:spTree>
    <p:extLst>
      <p:ext uri="{BB962C8B-B14F-4D97-AF65-F5344CB8AC3E}">
        <p14:creationId xmlns:p14="http://schemas.microsoft.com/office/powerpoint/2010/main" val="46378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BACEAFC4-A621-4C99-A8DD-C55AAA97571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8425" y="0"/>
            <a:ext cx="10135149" cy="6857999"/>
          </a:xfrm>
          <a:prstGeom prst="rect">
            <a:avLst/>
          </a:prstGeom>
        </p:spPr>
      </p:pic>
      <p:sp>
        <p:nvSpPr>
          <p:cNvPr id="2" name="Text Placeholder 2">
            <a:extLst>
              <a:ext uri="{FF2B5EF4-FFF2-40B4-BE49-F238E27FC236}">
                <a16:creationId xmlns:a16="http://schemas.microsoft.com/office/drawing/2014/main" id="{E80244D7-C9D0-4F21-A0F4-24CD85B0F04D}"/>
              </a:ext>
            </a:extLst>
          </p:cNvPr>
          <p:cNvSpPr txBox="1">
            <a:spLocks/>
          </p:cNvSpPr>
          <p:nvPr/>
        </p:nvSpPr>
        <p:spPr>
          <a:xfrm>
            <a:off x="4562234" y="79558"/>
            <a:ext cx="7613392" cy="68580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n-GB" sz="2400" dirty="0">
                <a:solidFill>
                  <a:srgbClr val="F81B02"/>
                </a:solidFill>
              </a:rPr>
              <a:t>DISTRIBUTION-WISE MATCHING WITH CODE</a:t>
            </a:r>
          </a:p>
        </p:txBody>
      </p:sp>
      <p:sp>
        <p:nvSpPr>
          <p:cNvPr id="3" name="Content Placeholder 3">
            <a:extLst>
              <a:ext uri="{FF2B5EF4-FFF2-40B4-BE49-F238E27FC236}">
                <a16:creationId xmlns:a16="http://schemas.microsoft.com/office/drawing/2014/main" id="{002B5322-5D62-439A-B51F-DFEE1542238E}"/>
              </a:ext>
            </a:extLst>
          </p:cNvPr>
          <p:cNvSpPr txBox="1">
            <a:spLocks/>
          </p:cNvSpPr>
          <p:nvPr/>
        </p:nvSpPr>
        <p:spPr>
          <a:xfrm>
            <a:off x="4743713" y="637342"/>
            <a:ext cx="7351305" cy="326714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R</a:t>
            </a:r>
            <a:r>
              <a:rPr lang="en-GB" sz="2000" dirty="0" err="1"/>
              <a:t>andomly</a:t>
            </a:r>
            <a:r>
              <a:rPr lang="en-GB" sz="2000" dirty="0"/>
              <a:t> pick a sample of items which fits the conditions.</a:t>
            </a:r>
          </a:p>
          <a:p>
            <a:r>
              <a:rPr lang="en-GB" sz="2000" dirty="0"/>
              <a:t>Calculate a summary statistic for how close the samples are</a:t>
            </a:r>
          </a:p>
          <a:p>
            <a:r>
              <a:rPr lang="en-GB" sz="2000" dirty="0"/>
              <a:t>Store the result and a seed to recreate the stimuli</a:t>
            </a:r>
          </a:p>
          <a:p>
            <a:r>
              <a:rPr lang="en-GB" sz="2000" dirty="0"/>
              <a:t>Repeat the process many times</a:t>
            </a:r>
          </a:p>
          <a:p>
            <a:r>
              <a:rPr lang="en-GB" sz="2000" dirty="0"/>
              <a:t>Select the best stimulus (e.g., smallest difference in mean and SD)</a:t>
            </a:r>
          </a:p>
          <a:p>
            <a:endParaRPr lang="en-GB" sz="2000" dirty="0"/>
          </a:p>
        </p:txBody>
      </p:sp>
      <p:sp>
        <p:nvSpPr>
          <p:cNvPr id="14" name="Rectangle 13">
            <a:extLst>
              <a:ext uri="{FF2B5EF4-FFF2-40B4-BE49-F238E27FC236}">
                <a16:creationId xmlns:a16="http://schemas.microsoft.com/office/drawing/2014/main" id="{29DCC6A1-608D-439A-BA27-E70A7674D9DB}"/>
              </a:ext>
              <a:ext uri="{C183D7F6-B498-43B3-948B-1728B52AA6E4}">
                <adec:decorative xmlns:adec="http://schemas.microsoft.com/office/drawing/2017/decorative" val="1"/>
              </a:ext>
            </a:extLst>
          </p:cNvPr>
          <p:cNvSpPr/>
          <p:nvPr/>
        </p:nvSpPr>
        <p:spPr>
          <a:xfrm>
            <a:off x="0" y="0"/>
            <a:ext cx="421757" cy="6858000"/>
          </a:xfrm>
          <a:prstGeom prst="rect">
            <a:avLst/>
          </a:prstGeom>
          <a:solidFill>
            <a:srgbClr val="F81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9019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655140D-7C69-4015-B1B1-99B844467160}"/>
              </a:ext>
            </a:extLst>
          </p:cNvPr>
          <p:cNvSpPr>
            <a:spLocks noGrp="1"/>
          </p:cNvSpPr>
          <p:nvPr>
            <p:ph type="title"/>
          </p:nvPr>
        </p:nvSpPr>
        <p:spPr>
          <a:xfrm>
            <a:off x="7269686" y="795527"/>
            <a:ext cx="4123738" cy="1433323"/>
          </a:xfrm>
        </p:spPr>
        <p:txBody>
          <a:bodyPr>
            <a:normAutofit/>
          </a:bodyPr>
          <a:lstStyle/>
          <a:p>
            <a:pPr algn="l"/>
            <a:r>
              <a:rPr lang="en-GB" sz="2700" dirty="0">
                <a:solidFill>
                  <a:schemeClr val="tx2"/>
                </a:solidFill>
              </a:rPr>
              <a:t>What’s wrong with matching on distributional parameters?</a:t>
            </a: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F48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phic showing how you could have very similar means and standard deviations when the distributions are very qualitatively different. Here, there is a normal distribution and a binormal distribution which have identical mean and SD.">
            <a:extLst>
              <a:ext uri="{FF2B5EF4-FFF2-40B4-BE49-F238E27FC236}">
                <a16:creationId xmlns:a16="http://schemas.microsoft.com/office/drawing/2014/main" id="{9797C866-C411-4C40-917D-5F8A949CA0C6}"/>
              </a:ext>
            </a:extLst>
          </p:cNvPr>
          <p:cNvPicPr>
            <a:picLocks noChangeAspect="1"/>
          </p:cNvPicPr>
          <p:nvPr/>
        </p:nvPicPr>
        <p:blipFill rotWithShape="1">
          <a:blip r:embed="rId2">
            <a:extLst>
              <a:ext uri="{28A0092B-C50C-407E-A947-70E740481C1C}">
                <a14:useLocalDpi xmlns:a14="http://schemas.microsoft.com/office/drawing/2010/main" val="0"/>
              </a:ext>
            </a:extLst>
          </a:blip>
          <a:srcRect r="-1342"/>
          <a:stretch/>
        </p:blipFill>
        <p:spPr>
          <a:xfrm>
            <a:off x="802957" y="969264"/>
            <a:ext cx="5970637" cy="4919472"/>
          </a:xfrm>
          <a:prstGeom prst="rect">
            <a:avLst/>
          </a:prstGeom>
          <a:ln w="12700">
            <a:noFill/>
          </a:ln>
        </p:spPr>
      </p:pic>
      <p:sp>
        <p:nvSpPr>
          <p:cNvPr id="3" name="Content Placeholder 2">
            <a:extLst>
              <a:ext uri="{FF2B5EF4-FFF2-40B4-BE49-F238E27FC236}">
                <a16:creationId xmlns:a16="http://schemas.microsoft.com/office/drawing/2014/main" id="{8F096D3B-5A1A-4AFA-9BC6-E8C592681F3B}"/>
              </a:ext>
            </a:extLst>
          </p:cNvPr>
          <p:cNvSpPr>
            <a:spLocks noGrp="1"/>
          </p:cNvSpPr>
          <p:nvPr>
            <p:ph idx="1"/>
          </p:nvPr>
        </p:nvSpPr>
        <p:spPr>
          <a:xfrm>
            <a:off x="7293817" y="2028306"/>
            <a:ext cx="4099607" cy="3988320"/>
          </a:xfrm>
        </p:spPr>
        <p:txBody>
          <a:bodyPr>
            <a:normAutofit fontScale="92500" lnSpcReduction="20000"/>
          </a:bodyPr>
          <a:lstStyle/>
          <a:p>
            <a:pPr>
              <a:buClr>
                <a:srgbClr val="FF4800"/>
              </a:buClr>
            </a:pPr>
            <a:r>
              <a:rPr lang="en-GB" dirty="0"/>
              <a:t>Need to specify a distribution that describes the variable well</a:t>
            </a:r>
          </a:p>
          <a:p>
            <a:pPr>
              <a:buClr>
                <a:srgbClr val="FF4800"/>
              </a:buClr>
            </a:pPr>
            <a:r>
              <a:rPr lang="en-GB" dirty="0"/>
              <a:t>Variable might not have that distribution in a random sample anyway</a:t>
            </a:r>
          </a:p>
          <a:p>
            <a:pPr>
              <a:buClr>
                <a:srgbClr val="FF4800"/>
              </a:buClr>
            </a:pPr>
            <a:r>
              <a:rPr lang="en-GB" dirty="0"/>
              <a:t>Could add a check for appropriateness of the distribution assumptions</a:t>
            </a:r>
          </a:p>
          <a:p>
            <a:pPr marL="0" indent="0">
              <a:buClr>
                <a:srgbClr val="FF4800"/>
              </a:buClr>
              <a:buNone/>
            </a:pPr>
            <a:endParaRPr lang="en-GB" dirty="0"/>
          </a:p>
          <a:p>
            <a:pPr marL="0" indent="0">
              <a:buClr>
                <a:srgbClr val="FF4800"/>
              </a:buClr>
              <a:buNone/>
            </a:pPr>
            <a:r>
              <a:rPr lang="en-GB" dirty="0"/>
              <a:t>Or…</a:t>
            </a:r>
          </a:p>
          <a:p>
            <a:pPr marL="0" indent="0">
              <a:buClr>
                <a:srgbClr val="FF4800"/>
              </a:buClr>
              <a:buNone/>
            </a:pPr>
            <a:r>
              <a:rPr lang="en-GB" dirty="0"/>
              <a:t>Could use an assumption-free measure of distributional similarity</a:t>
            </a:r>
          </a:p>
        </p:txBody>
      </p:sp>
    </p:spTree>
    <p:extLst>
      <p:ext uri="{BB962C8B-B14F-4D97-AF65-F5344CB8AC3E}">
        <p14:creationId xmlns:p14="http://schemas.microsoft.com/office/powerpoint/2010/main" val="138054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EE9D-A196-46B6-8959-1D7B98EBD7A1}"/>
              </a:ext>
            </a:extLst>
          </p:cNvPr>
          <p:cNvSpPr>
            <a:spLocks noGrp="1"/>
          </p:cNvSpPr>
          <p:nvPr>
            <p:ph type="title"/>
          </p:nvPr>
        </p:nvSpPr>
        <p:spPr/>
        <p:txBody>
          <a:bodyPr>
            <a:normAutofit fontScale="90000"/>
          </a:bodyPr>
          <a:lstStyle/>
          <a:p>
            <a:r>
              <a:rPr lang="en-GB" dirty="0"/>
              <a:t>Assumption-Free Measures of Distributional Similarity</a:t>
            </a:r>
          </a:p>
        </p:txBody>
      </p:sp>
      <p:sp>
        <p:nvSpPr>
          <p:cNvPr id="13" name="TextBox 12">
            <a:extLst>
              <a:ext uri="{FF2B5EF4-FFF2-40B4-BE49-F238E27FC236}">
                <a16:creationId xmlns:a16="http://schemas.microsoft.com/office/drawing/2014/main" id="{F4EDAFA4-F06D-49F6-8561-E560000E7A30}"/>
              </a:ext>
            </a:extLst>
          </p:cNvPr>
          <p:cNvSpPr txBox="1"/>
          <p:nvPr/>
        </p:nvSpPr>
        <p:spPr>
          <a:xfrm>
            <a:off x="5115149" y="283996"/>
            <a:ext cx="6652260" cy="369332"/>
          </a:xfrm>
          <a:prstGeom prst="rect">
            <a:avLst/>
          </a:prstGeom>
          <a:noFill/>
        </p:spPr>
        <p:txBody>
          <a:bodyPr wrap="square">
            <a:spAutoFit/>
          </a:bodyPr>
          <a:lstStyle/>
          <a:p>
            <a:pPr algn="ctr"/>
            <a:r>
              <a:rPr lang="en-GB" dirty="0" err="1"/>
              <a:t>Kolmogrov</a:t>
            </a:r>
            <a:r>
              <a:rPr lang="en-GB" dirty="0"/>
              <a:t>-Smirnov Statistic (</a:t>
            </a:r>
            <a:r>
              <a:rPr lang="en-GB" dirty="0" err="1"/>
              <a:t>Kolmogrov</a:t>
            </a:r>
            <a:r>
              <a:rPr lang="en-GB" dirty="0"/>
              <a:t>, 1933; Smirnov, 1948)</a:t>
            </a:r>
          </a:p>
        </p:txBody>
      </p:sp>
      <p:sp>
        <p:nvSpPr>
          <p:cNvPr id="14" name="TextBox 13">
            <a:extLst>
              <a:ext uri="{FF2B5EF4-FFF2-40B4-BE49-F238E27FC236}">
                <a16:creationId xmlns:a16="http://schemas.microsoft.com/office/drawing/2014/main" id="{6F9AA881-DC35-420D-9FAB-83F92D945CC4}"/>
              </a:ext>
            </a:extLst>
          </p:cNvPr>
          <p:cNvSpPr txBox="1"/>
          <p:nvPr/>
        </p:nvSpPr>
        <p:spPr>
          <a:xfrm>
            <a:off x="5115149" y="3880152"/>
            <a:ext cx="6652260" cy="369332"/>
          </a:xfrm>
          <a:prstGeom prst="rect">
            <a:avLst/>
          </a:prstGeom>
          <a:noFill/>
        </p:spPr>
        <p:txBody>
          <a:bodyPr wrap="square">
            <a:spAutoFit/>
          </a:bodyPr>
          <a:lstStyle/>
          <a:p>
            <a:pPr algn="ctr"/>
            <a:r>
              <a:rPr lang="en-GB" dirty="0"/>
              <a:t>Overlapping Index (Pastore &amp; </a:t>
            </a:r>
            <a:r>
              <a:rPr lang="en-GB" dirty="0" err="1"/>
              <a:t>Calcagni</a:t>
            </a:r>
            <a:r>
              <a:rPr lang="en-GB" dirty="0"/>
              <a:t>, 2019)</a:t>
            </a:r>
          </a:p>
        </p:txBody>
      </p:sp>
      <p:pic>
        <p:nvPicPr>
          <p:cNvPr id="24" name="Picture 23" descr="Left: the same two distributions as above.&#10;&#10;Right: the region shared by both density plots (i.e., the integral) is highlighted to reflect how the overlapping index is calculated.">
            <a:extLst>
              <a:ext uri="{FF2B5EF4-FFF2-40B4-BE49-F238E27FC236}">
                <a16:creationId xmlns:a16="http://schemas.microsoft.com/office/drawing/2014/main" id="{54B2263D-A138-4FD9-A830-CAA8F6A94D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98203" y="4249484"/>
            <a:ext cx="4886152" cy="2228683"/>
          </a:xfrm>
          <a:prstGeom prst="rect">
            <a:avLst/>
          </a:prstGeom>
        </p:spPr>
      </p:pic>
      <p:pic>
        <p:nvPicPr>
          <p:cNvPr id="26" name="Picture 25" descr="Left: Two density plots of normal distributions with different means and SDs.&#10;&#10;Right: a plot of the cumulative density, where the K-S statistic is the maximum difference in cumulative probability.">
            <a:extLst>
              <a:ext uri="{FF2B5EF4-FFF2-40B4-BE49-F238E27FC236}">
                <a16:creationId xmlns:a16="http://schemas.microsoft.com/office/drawing/2014/main" id="{7DE677CD-BF1F-4C36-980D-FC4FC8FB8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908" y="694320"/>
            <a:ext cx="5030742" cy="2283528"/>
          </a:xfrm>
          <a:prstGeom prst="rect">
            <a:avLst/>
          </a:prstGeom>
        </p:spPr>
      </p:pic>
    </p:spTree>
    <p:extLst>
      <p:ext uri="{BB962C8B-B14F-4D97-AF65-F5344CB8AC3E}">
        <p14:creationId xmlns:p14="http://schemas.microsoft.com/office/powerpoint/2010/main" val="222996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E2A893-B3C8-4635-89E4-5F1F2060088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70" y="0"/>
            <a:ext cx="10838985" cy="6858000"/>
          </a:xfrm>
          <a:prstGeom prst="rect">
            <a:avLst/>
          </a:prstGeom>
        </p:spPr>
      </p:pic>
      <p:sp>
        <p:nvSpPr>
          <p:cNvPr id="2" name="Text Placeholder 2">
            <a:extLst>
              <a:ext uri="{FF2B5EF4-FFF2-40B4-BE49-F238E27FC236}">
                <a16:creationId xmlns:a16="http://schemas.microsoft.com/office/drawing/2014/main" id="{E80244D7-C9D0-4F21-A0F4-24CD85B0F04D}"/>
              </a:ext>
            </a:extLst>
          </p:cNvPr>
          <p:cNvSpPr txBox="1">
            <a:spLocks/>
          </p:cNvSpPr>
          <p:nvPr/>
        </p:nvSpPr>
        <p:spPr>
          <a:xfrm>
            <a:off x="4480560" y="79558"/>
            <a:ext cx="7695066" cy="68580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n-GB" sz="2400" dirty="0">
                <a:solidFill>
                  <a:srgbClr val="F81B02"/>
                </a:solidFill>
              </a:rPr>
              <a:t>ASSUMPTION-FREE DISTRIBUTION-WISE MATCHING</a:t>
            </a:r>
          </a:p>
        </p:txBody>
      </p:sp>
      <p:sp>
        <p:nvSpPr>
          <p:cNvPr id="3" name="Content Placeholder 3">
            <a:extLst>
              <a:ext uri="{FF2B5EF4-FFF2-40B4-BE49-F238E27FC236}">
                <a16:creationId xmlns:a16="http://schemas.microsoft.com/office/drawing/2014/main" id="{002B5322-5D62-439A-B51F-DFEE1542238E}"/>
              </a:ext>
            </a:extLst>
          </p:cNvPr>
          <p:cNvSpPr txBox="1">
            <a:spLocks/>
          </p:cNvSpPr>
          <p:nvPr/>
        </p:nvSpPr>
        <p:spPr>
          <a:xfrm>
            <a:off x="4743713" y="637342"/>
            <a:ext cx="7253215" cy="286231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R</a:t>
            </a:r>
            <a:r>
              <a:rPr lang="en-GB" sz="2000" dirty="0" err="1"/>
              <a:t>andomly</a:t>
            </a:r>
            <a:r>
              <a:rPr lang="en-GB" sz="2000" dirty="0"/>
              <a:t> pick a sample of items which fits the conditions.</a:t>
            </a:r>
          </a:p>
          <a:p>
            <a:r>
              <a:rPr lang="en-GB" sz="2000" dirty="0"/>
              <a:t>Calculate a summary statistic for distributional similarity</a:t>
            </a:r>
          </a:p>
          <a:p>
            <a:r>
              <a:rPr lang="en-GB" sz="2000" dirty="0"/>
              <a:t>Store the result and a seed to recreate the stimuli</a:t>
            </a:r>
          </a:p>
          <a:p>
            <a:r>
              <a:rPr lang="en-GB" sz="2000" dirty="0"/>
              <a:t>Repeat the process many times</a:t>
            </a:r>
          </a:p>
          <a:p>
            <a:r>
              <a:rPr lang="en-GB" sz="2000" dirty="0"/>
              <a:t>Select the best stimulus (e.g., largest overlapping index)</a:t>
            </a:r>
          </a:p>
          <a:p>
            <a:endParaRPr lang="en-GB" sz="2000" dirty="0"/>
          </a:p>
        </p:txBody>
      </p:sp>
      <p:sp>
        <p:nvSpPr>
          <p:cNvPr id="14" name="Rectangle 13">
            <a:extLst>
              <a:ext uri="{FF2B5EF4-FFF2-40B4-BE49-F238E27FC236}">
                <a16:creationId xmlns:a16="http://schemas.microsoft.com/office/drawing/2014/main" id="{29DCC6A1-608D-439A-BA27-E70A7674D9DB}"/>
              </a:ext>
              <a:ext uri="{C183D7F6-B498-43B3-948B-1728B52AA6E4}">
                <adec:decorative xmlns:adec="http://schemas.microsoft.com/office/drawing/2017/decorative" val="1"/>
              </a:ext>
            </a:extLst>
          </p:cNvPr>
          <p:cNvSpPr/>
          <p:nvPr/>
        </p:nvSpPr>
        <p:spPr>
          <a:xfrm>
            <a:off x="0" y="0"/>
            <a:ext cx="421757" cy="6858000"/>
          </a:xfrm>
          <a:prstGeom prst="rect">
            <a:avLst/>
          </a:prstGeom>
          <a:solidFill>
            <a:srgbClr val="F81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9883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2"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accent1">
                  <a:alpha val="1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accent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accent1">
                  <a:alpha val="7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2"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3"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accent1">
                  <a:alpha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accent1">
                  <a:alpha val="4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0"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72C19937-6485-459B-8724-9644FBBAD6C9}"/>
              </a:ext>
            </a:extLst>
          </p:cNvPr>
          <p:cNvSpPr>
            <a:spLocks noGrp="1"/>
          </p:cNvSpPr>
          <p:nvPr>
            <p:ph type="ctrTitle"/>
          </p:nvPr>
        </p:nvSpPr>
        <p:spPr>
          <a:xfrm>
            <a:off x="1702589" y="1594267"/>
            <a:ext cx="8857193" cy="2610307"/>
          </a:xfrm>
        </p:spPr>
        <p:txBody>
          <a:bodyPr>
            <a:normAutofit/>
          </a:bodyPr>
          <a:lstStyle/>
          <a:p>
            <a:pPr algn="l"/>
            <a:r>
              <a:rPr lang="en-GB" sz="7200" dirty="0">
                <a:solidFill>
                  <a:schemeClr val="accent1"/>
                </a:solidFill>
              </a:rPr>
              <a:t>A distribution-wise example with code</a:t>
            </a:r>
          </a:p>
        </p:txBody>
      </p:sp>
      <p:sp>
        <p:nvSpPr>
          <p:cNvPr id="62" name="Isosceles Triangle 61">
            <a:extLst>
              <a:ext uri="{FF2B5EF4-FFF2-40B4-BE49-F238E27FC236}">
                <a16:creationId xmlns:a16="http://schemas.microsoft.com/office/drawing/2014/main" id="{3F39476B-1A6D-47CB-AC7A-FB87EF003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90253" y="3276595"/>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030" name="Picture 6" descr="The logo for the R programming language">
            <a:extLst>
              <a:ext uri="{FF2B5EF4-FFF2-40B4-BE49-F238E27FC236}">
                <a16:creationId xmlns:a16="http://schemas.microsoft.com/office/drawing/2014/main" id="{3AA56622-C26F-46C9-BD90-01BE402ED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077" y="4578855"/>
            <a:ext cx="1835569" cy="142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217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1A16-4A17-4C90-9322-7F4DB8F402FD}"/>
              </a:ext>
            </a:extLst>
          </p:cNvPr>
          <p:cNvSpPr>
            <a:spLocks noGrp="1"/>
          </p:cNvSpPr>
          <p:nvPr>
            <p:ph type="title"/>
          </p:nvPr>
        </p:nvSpPr>
        <p:spPr/>
        <p:txBody>
          <a:bodyPr>
            <a:normAutofit fontScale="90000"/>
          </a:bodyPr>
          <a:lstStyle/>
          <a:p>
            <a:r>
              <a:rPr lang="en-GB" dirty="0"/>
              <a:t>What else could we implement with distribution-wise matching?</a:t>
            </a:r>
          </a:p>
        </p:txBody>
      </p:sp>
      <p:sp>
        <p:nvSpPr>
          <p:cNvPr id="3" name="Content Placeholder 2">
            <a:extLst>
              <a:ext uri="{FF2B5EF4-FFF2-40B4-BE49-F238E27FC236}">
                <a16:creationId xmlns:a16="http://schemas.microsoft.com/office/drawing/2014/main" id="{C047682E-13B2-412F-80BF-C184FF0A26CC}"/>
              </a:ext>
            </a:extLst>
          </p:cNvPr>
          <p:cNvSpPr>
            <a:spLocks noGrp="1"/>
          </p:cNvSpPr>
          <p:nvPr>
            <p:ph idx="1"/>
          </p:nvPr>
        </p:nvSpPr>
        <p:spPr/>
        <p:txBody>
          <a:bodyPr>
            <a:normAutofit/>
          </a:bodyPr>
          <a:lstStyle/>
          <a:p>
            <a:r>
              <a:rPr lang="en-GB" sz="2800" dirty="0"/>
              <a:t>Filtering the pool</a:t>
            </a:r>
          </a:p>
          <a:p>
            <a:r>
              <a:rPr lang="en-GB" sz="2800" dirty="0"/>
              <a:t>Matching multiple variables simultaneously</a:t>
            </a:r>
          </a:p>
          <a:p>
            <a:r>
              <a:rPr lang="en-GB" sz="2800" dirty="0"/>
              <a:t>Weighting distributional similarity</a:t>
            </a:r>
          </a:p>
          <a:p>
            <a:r>
              <a:rPr lang="en-GB" sz="2800" dirty="0"/>
              <a:t>Maximising representativeness as distributional similarity to the pool</a:t>
            </a:r>
          </a:p>
        </p:txBody>
      </p:sp>
    </p:spTree>
    <p:extLst>
      <p:ext uri="{BB962C8B-B14F-4D97-AF65-F5344CB8AC3E}">
        <p14:creationId xmlns:p14="http://schemas.microsoft.com/office/powerpoint/2010/main" val="246316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A8F869C-EE7E-4512-8239-EE8F6400A6BB}"/>
              </a:ext>
            </a:extLst>
          </p:cNvPr>
          <p:cNvSpPr>
            <a:spLocks noGrp="1"/>
          </p:cNvSpPr>
          <p:nvPr>
            <p:ph type="title"/>
          </p:nvPr>
        </p:nvSpPr>
        <p:spPr>
          <a:xfrm>
            <a:off x="7675919" y="1134141"/>
            <a:ext cx="4423931" cy="4589717"/>
          </a:xfrm>
        </p:spPr>
        <p:txBody>
          <a:bodyPr>
            <a:normAutofit/>
          </a:bodyPr>
          <a:lstStyle/>
          <a:p>
            <a:pPr algn="l"/>
            <a:r>
              <a:rPr lang="en-GB" sz="5300" dirty="0"/>
              <a:t>Today’s Session</a:t>
            </a:r>
            <a:endParaRPr lang="en-GB" sz="4800" i="1" dirty="0"/>
          </a:p>
        </p:txBody>
      </p:sp>
      <p:sp>
        <p:nvSpPr>
          <p:cNvPr id="3" name="Content Placeholder 2">
            <a:extLst>
              <a:ext uri="{FF2B5EF4-FFF2-40B4-BE49-F238E27FC236}">
                <a16:creationId xmlns:a16="http://schemas.microsoft.com/office/drawing/2014/main" id="{2B386E28-1906-4D05-A4C0-DD2714EF1A11}"/>
              </a:ext>
            </a:extLst>
          </p:cNvPr>
          <p:cNvSpPr>
            <a:spLocks noGrp="1"/>
          </p:cNvSpPr>
          <p:nvPr>
            <p:ph idx="1"/>
          </p:nvPr>
        </p:nvSpPr>
        <p:spPr>
          <a:xfrm>
            <a:off x="507113" y="444219"/>
            <a:ext cx="6010066" cy="5948268"/>
          </a:xfrm>
        </p:spPr>
        <p:txBody>
          <a:bodyPr>
            <a:normAutofit/>
          </a:bodyPr>
          <a:lstStyle/>
          <a:p>
            <a:r>
              <a:rPr lang="en-GB" sz="2000" dirty="0"/>
              <a:t>How can we design lists of stimuli reproducibly?</a:t>
            </a:r>
          </a:p>
          <a:p>
            <a:r>
              <a:rPr lang="en-GB" sz="2000" dirty="0"/>
              <a:t>Focusing on “sample” stimuli</a:t>
            </a:r>
          </a:p>
          <a:p>
            <a:r>
              <a:rPr lang="en-GB" sz="2000" dirty="0"/>
              <a:t>Explain methods, then show example code</a:t>
            </a:r>
          </a:p>
          <a:p>
            <a:r>
              <a:rPr lang="en-GB" sz="2000" dirty="0"/>
              <a:t>Can implement solutions in other languages (e.g., Python, MATLAB, Julia, </a:t>
            </a:r>
            <a:r>
              <a:rPr lang="en-GB" sz="2000" dirty="0" err="1"/>
              <a:t>Javascript</a:t>
            </a:r>
            <a:r>
              <a:rPr lang="en-GB" sz="2000" dirty="0"/>
              <a:t>, heck even Excel formulas)</a:t>
            </a:r>
          </a:p>
          <a:p>
            <a:r>
              <a:rPr lang="en-GB" sz="2000" dirty="0"/>
              <a:t>No programming knowledge necessary to understand what’s going on</a:t>
            </a:r>
          </a:p>
          <a:p>
            <a:r>
              <a:rPr lang="en-GB" sz="2000" dirty="0"/>
              <a:t>Some programming knowledge necessary to apply the methods yourself</a:t>
            </a:r>
          </a:p>
          <a:p>
            <a:endParaRPr lang="en-GB" sz="2000" dirty="0"/>
          </a:p>
          <a:p>
            <a:pPr marL="0" indent="0">
              <a:buNone/>
            </a:pPr>
            <a:r>
              <a:rPr lang="en-GB" sz="2000" dirty="0"/>
              <a:t>Website with slides and example code:</a:t>
            </a:r>
          </a:p>
          <a:p>
            <a:pPr marL="0" indent="0">
              <a:buNone/>
            </a:pPr>
            <a:r>
              <a:rPr lang="en-GB" sz="2000" dirty="0">
                <a:hlinkClick r:id="rId2"/>
              </a:rPr>
              <a:t>https://jackedtaylor.github.io/SIPS2021/</a:t>
            </a:r>
            <a:endParaRPr lang="en-GB" sz="2000" dirty="0"/>
          </a:p>
        </p:txBody>
      </p:sp>
    </p:spTree>
    <p:extLst>
      <p:ext uri="{BB962C8B-B14F-4D97-AF65-F5344CB8AC3E}">
        <p14:creationId xmlns:p14="http://schemas.microsoft.com/office/powerpoint/2010/main" val="1505223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0" name="Rectangle 59">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2F37C73-64E2-490F-B58F-EF90C52097E4}"/>
              </a:ext>
            </a:extLst>
          </p:cNvPr>
          <p:cNvSpPr>
            <a:spLocks noGrp="1"/>
          </p:cNvSpPr>
          <p:nvPr>
            <p:ph type="ctrTitle"/>
          </p:nvPr>
        </p:nvSpPr>
        <p:spPr>
          <a:xfrm>
            <a:off x="895415" y="2075504"/>
            <a:ext cx="3654569" cy="2042725"/>
          </a:xfrm>
        </p:spPr>
        <p:txBody>
          <a:bodyPr>
            <a:normAutofit fontScale="90000"/>
          </a:bodyPr>
          <a:lstStyle/>
          <a:p>
            <a:r>
              <a:rPr lang="en-US" dirty="0"/>
              <a:t>Item-Wise Approaches to Matching</a:t>
            </a:r>
            <a:endParaRPr lang="en-GB" dirty="0"/>
          </a:p>
        </p:txBody>
      </p:sp>
      <p:sp>
        <p:nvSpPr>
          <p:cNvPr id="64" name="Rectangle 63">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of two density plots, showing the distributions of a variable in two conditions. Black points from each distribution represent items from each condition. Each item is joined to one other item in the other condition by a line.">
            <a:extLst>
              <a:ext uri="{FF2B5EF4-FFF2-40B4-BE49-F238E27FC236}">
                <a16:creationId xmlns:a16="http://schemas.microsoft.com/office/drawing/2014/main" id="{027E137C-6933-4079-9BDA-EF68176E9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545" y="169833"/>
            <a:ext cx="5925498" cy="6518046"/>
          </a:xfrm>
          <a:prstGeom prst="rect">
            <a:avLst/>
          </a:prstGeom>
        </p:spPr>
      </p:pic>
      <p:sp>
        <p:nvSpPr>
          <p:cNvPr id="31" name="Subtitle 2">
            <a:extLst>
              <a:ext uri="{FF2B5EF4-FFF2-40B4-BE49-F238E27FC236}">
                <a16:creationId xmlns:a16="http://schemas.microsoft.com/office/drawing/2014/main" id="{AD2153A7-1E64-44BD-917B-D5EE97D6660E}"/>
              </a:ext>
            </a:extLst>
          </p:cNvPr>
          <p:cNvSpPr txBox="1">
            <a:spLocks/>
          </p:cNvSpPr>
          <p:nvPr/>
        </p:nvSpPr>
        <p:spPr>
          <a:xfrm>
            <a:off x="801709" y="1193584"/>
            <a:ext cx="3810505" cy="709083"/>
          </a:xfrm>
          <a:prstGeom prst="rect">
            <a:avLst/>
          </a:prstGeom>
        </p:spPr>
        <p:txBody>
          <a:bodyPr vert="horz" lIns="91440" tIns="0" rIns="91440" bIns="45720" rtlCol="0">
            <a:normAutofit/>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r>
              <a:rPr lang="en-US" sz="3200" dirty="0"/>
              <a:t>Part 3/4</a:t>
            </a:r>
            <a:endParaRPr lang="en-GB" sz="3200" dirty="0"/>
          </a:p>
        </p:txBody>
      </p:sp>
    </p:spTree>
    <p:extLst>
      <p:ext uri="{BB962C8B-B14F-4D97-AF65-F5344CB8AC3E}">
        <p14:creationId xmlns:p14="http://schemas.microsoft.com/office/powerpoint/2010/main" val="1853688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8"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043C048-FFA7-44DD-801B-BB2EEB33A2BD}"/>
              </a:ext>
            </a:extLst>
          </p:cNvPr>
          <p:cNvSpPr>
            <a:spLocks noGrp="1"/>
          </p:cNvSpPr>
          <p:nvPr>
            <p:ph type="title"/>
          </p:nvPr>
        </p:nvSpPr>
        <p:spPr>
          <a:xfrm>
            <a:off x="904877" y="795527"/>
            <a:ext cx="10488547" cy="1190912"/>
          </a:xfrm>
        </p:spPr>
        <p:txBody>
          <a:bodyPr>
            <a:normAutofit/>
          </a:bodyPr>
          <a:lstStyle/>
          <a:p>
            <a:r>
              <a:rPr lang="en-US" dirty="0">
                <a:solidFill>
                  <a:schemeClr val="tx2"/>
                </a:solidFill>
              </a:rPr>
              <a:t>Item-Wise Matching</a:t>
            </a:r>
            <a:endParaRPr lang="en-GB" dirty="0">
              <a:solidFill>
                <a:schemeClr val="tx2"/>
              </a:solidFill>
            </a:endParaRPr>
          </a:p>
        </p:txBody>
      </p:sp>
      <p:sp>
        <p:nvSpPr>
          <p:cNvPr id="70" name="Rectangle 69">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FA190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of two density plots, showing the distributions of a variable in two conditions. Black points from each distribution represent items from each condition. Each item is joined to one other item in the other condition by a line.">
            <a:extLst>
              <a:ext uri="{FF2B5EF4-FFF2-40B4-BE49-F238E27FC236}">
                <a16:creationId xmlns:a16="http://schemas.microsoft.com/office/drawing/2014/main" id="{794463B0-4F45-484F-906F-8E461F250759}"/>
              </a:ext>
            </a:extLst>
          </p:cNvPr>
          <p:cNvPicPr>
            <a:picLocks noChangeAspect="1"/>
          </p:cNvPicPr>
          <p:nvPr/>
        </p:nvPicPr>
        <p:blipFill rotWithShape="1">
          <a:blip r:embed="rId2">
            <a:extLst>
              <a:ext uri="{28A0092B-C50C-407E-A947-70E740481C1C}">
                <a14:useLocalDpi xmlns:a14="http://schemas.microsoft.com/office/drawing/2010/main" val="0"/>
              </a:ext>
            </a:extLst>
          </a:blip>
          <a:srcRect l="2891" t="10560" r="2891" b="10560"/>
          <a:stretch/>
        </p:blipFill>
        <p:spPr>
          <a:xfrm>
            <a:off x="1597846" y="2416047"/>
            <a:ext cx="3637686" cy="3346704"/>
          </a:xfrm>
          <a:prstGeom prst="rect">
            <a:avLst/>
          </a:prstGeom>
          <a:ln w="12700">
            <a:noFill/>
          </a:ln>
        </p:spPr>
      </p:pic>
      <p:sp>
        <p:nvSpPr>
          <p:cNvPr id="3" name="Content Placeholder 2">
            <a:extLst>
              <a:ext uri="{FF2B5EF4-FFF2-40B4-BE49-F238E27FC236}">
                <a16:creationId xmlns:a16="http://schemas.microsoft.com/office/drawing/2014/main" id="{549C82C8-0BA0-4FCD-8D23-88A53D5B8E50}"/>
              </a:ext>
            </a:extLst>
          </p:cNvPr>
          <p:cNvSpPr>
            <a:spLocks noGrp="1"/>
          </p:cNvSpPr>
          <p:nvPr>
            <p:ph idx="1"/>
          </p:nvPr>
        </p:nvSpPr>
        <p:spPr>
          <a:xfrm>
            <a:off x="6031721" y="2079523"/>
            <a:ext cx="5726892" cy="3970494"/>
          </a:xfrm>
        </p:spPr>
        <p:txBody>
          <a:bodyPr>
            <a:normAutofit/>
          </a:bodyPr>
          <a:lstStyle/>
          <a:p>
            <a:pPr>
              <a:buClr>
                <a:srgbClr val="FA1902"/>
              </a:buClr>
            </a:pPr>
            <a:r>
              <a:rPr lang="en-US" sz="2000" dirty="0"/>
              <a:t>Each item is matched with one item in every other condition.</a:t>
            </a:r>
          </a:p>
          <a:p>
            <a:pPr>
              <a:buClr>
                <a:srgbClr val="FA1902"/>
              </a:buClr>
            </a:pPr>
            <a:r>
              <a:rPr lang="en-US" sz="2000" dirty="0"/>
              <a:t>Results in items across conditions that are directly comparable to one another.</a:t>
            </a:r>
          </a:p>
          <a:p>
            <a:pPr>
              <a:buClr>
                <a:srgbClr val="FA1902"/>
              </a:buClr>
            </a:pPr>
            <a:r>
              <a:rPr lang="en-US" sz="2000" dirty="0"/>
              <a:t>Can control how precise this matching is.</a:t>
            </a:r>
          </a:p>
          <a:p>
            <a:pPr>
              <a:buClr>
                <a:srgbClr val="FA1902"/>
              </a:buClr>
            </a:pPr>
            <a:r>
              <a:rPr lang="en-US" sz="2000" dirty="0"/>
              <a:t>Distributional similarity is a necessary by-product of item-wise matching.</a:t>
            </a:r>
          </a:p>
          <a:p>
            <a:pPr>
              <a:buClr>
                <a:srgbClr val="FA1902"/>
              </a:buClr>
            </a:pPr>
            <a:r>
              <a:rPr lang="en-US" sz="2000" dirty="0"/>
              <a:t>Degree of distributional similarity is defined by the precision of the matching.</a:t>
            </a:r>
            <a:endParaRPr lang="en-GB" sz="2000" dirty="0"/>
          </a:p>
        </p:txBody>
      </p:sp>
    </p:spTree>
    <p:extLst>
      <p:ext uri="{BB962C8B-B14F-4D97-AF65-F5344CB8AC3E}">
        <p14:creationId xmlns:p14="http://schemas.microsoft.com/office/powerpoint/2010/main" val="3501942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8AC17-3777-481B-A795-A52A4A8E0D97}"/>
              </a:ext>
            </a:extLst>
          </p:cNvPr>
          <p:cNvSpPr>
            <a:spLocks noGrp="1"/>
          </p:cNvSpPr>
          <p:nvPr>
            <p:ph type="title"/>
          </p:nvPr>
        </p:nvSpPr>
        <p:spPr/>
        <p:txBody>
          <a:bodyPr/>
          <a:lstStyle/>
          <a:p>
            <a:r>
              <a:rPr lang="en-GB" dirty="0"/>
              <a:t>Item-Wise Matching Manually</a:t>
            </a:r>
          </a:p>
        </p:txBody>
      </p:sp>
      <p:sp>
        <p:nvSpPr>
          <p:cNvPr id="3" name="Content Placeholder 2">
            <a:extLst>
              <a:ext uri="{FF2B5EF4-FFF2-40B4-BE49-F238E27FC236}">
                <a16:creationId xmlns:a16="http://schemas.microsoft.com/office/drawing/2014/main" id="{6C2857C8-4E3C-4209-B8E2-B0FF3E13BDE5}"/>
              </a:ext>
            </a:extLst>
          </p:cNvPr>
          <p:cNvSpPr>
            <a:spLocks noGrp="1"/>
          </p:cNvSpPr>
          <p:nvPr>
            <p:ph idx="1"/>
          </p:nvPr>
        </p:nvSpPr>
        <p:spPr>
          <a:xfrm>
            <a:off x="5118447" y="462507"/>
            <a:ext cx="6281873" cy="5929980"/>
          </a:xfrm>
        </p:spPr>
        <p:txBody>
          <a:bodyPr>
            <a:normAutofit/>
          </a:bodyPr>
          <a:lstStyle/>
          <a:p>
            <a:pPr marL="0" indent="0">
              <a:buNone/>
            </a:pPr>
            <a:r>
              <a:rPr lang="en-GB" dirty="0"/>
              <a:t>How are people currently matching items?</a:t>
            </a:r>
          </a:p>
          <a:p>
            <a:pPr marL="0" indent="0">
              <a:buNone/>
            </a:pPr>
            <a:endParaRPr lang="en-GB" dirty="0"/>
          </a:p>
          <a:p>
            <a:pPr marL="342900" indent="-342900">
              <a:buFont typeface="+mj-lt"/>
              <a:buAutoNum type="arabicPeriod"/>
            </a:pPr>
            <a:r>
              <a:rPr lang="en-GB" dirty="0"/>
              <a:t>Identify/create databases with the variables you need.</a:t>
            </a:r>
          </a:p>
          <a:p>
            <a:pPr marL="342900" indent="-342900">
              <a:buFont typeface="+mj-lt"/>
              <a:buAutoNum type="arabicPeriod"/>
            </a:pPr>
            <a:r>
              <a:rPr lang="en-GB" dirty="0"/>
              <a:t>Identify filters and apply.</a:t>
            </a:r>
          </a:p>
          <a:p>
            <a:pPr marL="342900" indent="-342900">
              <a:buFont typeface="+mj-lt"/>
              <a:buAutoNum type="arabicPeriod"/>
            </a:pPr>
            <a:r>
              <a:rPr lang="en-GB" dirty="0"/>
              <a:t>Identify conditions, and get lists of items that fit each condition.</a:t>
            </a:r>
          </a:p>
          <a:p>
            <a:pPr marL="342900" indent="-342900">
              <a:buFont typeface="+mj-lt"/>
              <a:buAutoNum type="arabicPeriod"/>
            </a:pPr>
            <a:r>
              <a:rPr lang="en-GB" dirty="0"/>
              <a:t>Pick an item in either condition.</a:t>
            </a:r>
          </a:p>
          <a:p>
            <a:pPr marL="342900" indent="-342900">
              <a:buFont typeface="+mj-lt"/>
              <a:buAutoNum type="arabicPeriod"/>
            </a:pPr>
            <a:r>
              <a:rPr lang="en-GB" dirty="0"/>
              <a:t>Try find an item in the other condition which is closely matched in the control variables.</a:t>
            </a:r>
          </a:p>
          <a:p>
            <a:pPr marL="342900" indent="-342900">
              <a:buFont typeface="+mj-lt"/>
              <a:buAutoNum type="arabicPeriod"/>
            </a:pPr>
            <a:r>
              <a:rPr lang="en-GB" dirty="0"/>
              <a:t>If you find a match, make note of it and remove both items from the pool.</a:t>
            </a:r>
          </a:p>
          <a:p>
            <a:pPr marL="342900" indent="-342900">
              <a:buFont typeface="+mj-lt"/>
              <a:buAutoNum type="arabicPeriod"/>
            </a:pPr>
            <a:r>
              <a:rPr lang="en-GB" dirty="0"/>
              <a:t>Repeat steps 4 – 6 until you have as many stimuli as you want.</a:t>
            </a:r>
          </a:p>
          <a:p>
            <a:pPr marL="342900" indent="-342900">
              <a:buFont typeface="+mj-lt"/>
              <a:buAutoNum type="arabicPeriod"/>
            </a:pPr>
            <a:endParaRPr lang="en-GB" dirty="0"/>
          </a:p>
        </p:txBody>
      </p:sp>
      <p:sp>
        <p:nvSpPr>
          <p:cNvPr id="9" name="Rectangle 8" descr="A box highlighting the words &quot;Identify/create databases&quot;.">
            <a:extLst>
              <a:ext uri="{FF2B5EF4-FFF2-40B4-BE49-F238E27FC236}">
                <a16:creationId xmlns:a16="http://schemas.microsoft.com/office/drawing/2014/main" id="{C69047A8-32E8-4279-B934-7129A8524DE1}"/>
              </a:ext>
              <a:ext uri="{C183D7F6-B498-43B3-948B-1728B52AA6E4}">
                <adec:decorative xmlns:adec="http://schemas.microsoft.com/office/drawing/2017/decorative" val="0"/>
              </a:ext>
            </a:extLst>
          </p:cNvPr>
          <p:cNvSpPr/>
          <p:nvPr/>
        </p:nvSpPr>
        <p:spPr>
          <a:xfrm>
            <a:off x="5536276" y="1454763"/>
            <a:ext cx="2723107" cy="350874"/>
          </a:xfrm>
          <a:prstGeom prst="rect">
            <a:avLst/>
          </a:prstGeom>
          <a:solidFill>
            <a:srgbClr val="CA570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descr="A box highlighting the words &quot;Identify filters&quot;.">
            <a:extLst>
              <a:ext uri="{FF2B5EF4-FFF2-40B4-BE49-F238E27FC236}">
                <a16:creationId xmlns:a16="http://schemas.microsoft.com/office/drawing/2014/main" id="{70CDE18E-3FB3-4303-A8E1-33D5B7123CA1}"/>
              </a:ext>
              <a:ext uri="{C183D7F6-B498-43B3-948B-1728B52AA6E4}">
                <adec:decorative xmlns:adec="http://schemas.microsoft.com/office/drawing/2017/decorative" val="0"/>
              </a:ext>
            </a:extLst>
          </p:cNvPr>
          <p:cNvSpPr/>
          <p:nvPr/>
        </p:nvSpPr>
        <p:spPr>
          <a:xfrm>
            <a:off x="5536276" y="1969736"/>
            <a:ext cx="1537855" cy="350874"/>
          </a:xfrm>
          <a:prstGeom prst="rect">
            <a:avLst/>
          </a:prstGeom>
          <a:solidFill>
            <a:srgbClr val="CA570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descr="A box highlighting the words &quot;Identify conditions&quot;.">
            <a:extLst>
              <a:ext uri="{FF2B5EF4-FFF2-40B4-BE49-F238E27FC236}">
                <a16:creationId xmlns:a16="http://schemas.microsoft.com/office/drawing/2014/main" id="{157128D7-8C44-4C09-8BC9-48341AA3739D}"/>
              </a:ext>
              <a:ext uri="{C183D7F6-B498-43B3-948B-1728B52AA6E4}">
                <adec:decorative xmlns:adec="http://schemas.microsoft.com/office/drawing/2017/decorative" val="0"/>
              </a:ext>
            </a:extLst>
          </p:cNvPr>
          <p:cNvSpPr/>
          <p:nvPr/>
        </p:nvSpPr>
        <p:spPr>
          <a:xfrm>
            <a:off x="5544589" y="2418217"/>
            <a:ext cx="1970117" cy="350874"/>
          </a:xfrm>
          <a:prstGeom prst="rect">
            <a:avLst/>
          </a:prstGeom>
          <a:solidFill>
            <a:srgbClr val="CA570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descr="A box highlighting the words &quot;matched in the control variables&quot;.">
            <a:extLst>
              <a:ext uri="{FF2B5EF4-FFF2-40B4-BE49-F238E27FC236}">
                <a16:creationId xmlns:a16="http://schemas.microsoft.com/office/drawing/2014/main" id="{23EBD454-00CD-4D2C-9F67-49DE1901DD12}"/>
              </a:ext>
              <a:ext uri="{C183D7F6-B498-43B3-948B-1728B52AA6E4}">
                <adec:decorative xmlns:adec="http://schemas.microsoft.com/office/drawing/2017/decorative" val="0"/>
              </a:ext>
            </a:extLst>
          </p:cNvPr>
          <p:cNvSpPr/>
          <p:nvPr/>
        </p:nvSpPr>
        <p:spPr>
          <a:xfrm>
            <a:off x="5536276" y="3921480"/>
            <a:ext cx="3391593" cy="350874"/>
          </a:xfrm>
          <a:prstGeom prst="rect">
            <a:avLst/>
          </a:prstGeom>
          <a:solidFill>
            <a:srgbClr val="CA570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descr="A box highlighting the words &quot;as many stimuli&quot;.">
            <a:extLst>
              <a:ext uri="{FF2B5EF4-FFF2-40B4-BE49-F238E27FC236}">
                <a16:creationId xmlns:a16="http://schemas.microsoft.com/office/drawing/2014/main" id="{99C71969-B879-4E4D-8C23-B4C61630BFD9}"/>
              </a:ext>
              <a:ext uri="{C183D7F6-B498-43B3-948B-1728B52AA6E4}">
                <adec:decorative xmlns:adec="http://schemas.microsoft.com/office/drawing/2017/decorative" val="0"/>
              </a:ext>
            </a:extLst>
          </p:cNvPr>
          <p:cNvSpPr/>
          <p:nvPr/>
        </p:nvSpPr>
        <p:spPr>
          <a:xfrm>
            <a:off x="8927869" y="5204239"/>
            <a:ext cx="1715747" cy="350874"/>
          </a:xfrm>
          <a:prstGeom prst="rect">
            <a:avLst/>
          </a:prstGeom>
          <a:solidFill>
            <a:srgbClr val="CA570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233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80244D7-C9D0-4F21-A0F4-24CD85B0F04D}"/>
              </a:ext>
            </a:extLst>
          </p:cNvPr>
          <p:cNvSpPr txBox="1">
            <a:spLocks/>
          </p:cNvSpPr>
          <p:nvPr/>
        </p:nvSpPr>
        <p:spPr>
          <a:xfrm>
            <a:off x="6688892" y="79558"/>
            <a:ext cx="5486733" cy="68580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n-GB" sz="2400" dirty="0">
                <a:solidFill>
                  <a:srgbClr val="F81B02"/>
                </a:solidFill>
              </a:rPr>
              <a:t>ITEM-WISE MATCHING WITH CODE</a:t>
            </a:r>
          </a:p>
        </p:txBody>
      </p:sp>
      <p:sp>
        <p:nvSpPr>
          <p:cNvPr id="3" name="Content Placeholder 3">
            <a:extLst>
              <a:ext uri="{FF2B5EF4-FFF2-40B4-BE49-F238E27FC236}">
                <a16:creationId xmlns:a16="http://schemas.microsoft.com/office/drawing/2014/main" id="{002B5322-5D62-439A-B51F-DFEE1542238E}"/>
              </a:ext>
            </a:extLst>
          </p:cNvPr>
          <p:cNvSpPr txBox="1">
            <a:spLocks/>
          </p:cNvSpPr>
          <p:nvPr/>
        </p:nvSpPr>
        <p:spPr>
          <a:xfrm>
            <a:off x="6688891" y="844916"/>
            <a:ext cx="5486733" cy="3248858"/>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R</a:t>
            </a:r>
            <a:r>
              <a:rPr lang="en-GB" sz="2000" dirty="0" err="1"/>
              <a:t>andomly</a:t>
            </a:r>
            <a:r>
              <a:rPr lang="en-GB" sz="2000" dirty="0"/>
              <a:t> pick an item from one condition.</a:t>
            </a:r>
          </a:p>
          <a:p>
            <a:r>
              <a:rPr lang="en-GB" sz="2000" dirty="0"/>
              <a:t>Try find one item from every other condition which is suitably close in the control variables.</a:t>
            </a:r>
          </a:p>
          <a:p>
            <a:r>
              <a:rPr lang="en-GB" sz="2000" dirty="0"/>
              <a:t>If you find a match, record it.</a:t>
            </a:r>
          </a:p>
        </p:txBody>
      </p:sp>
      <p:sp>
        <p:nvSpPr>
          <p:cNvPr id="14" name="Rectangle 13">
            <a:extLst>
              <a:ext uri="{FF2B5EF4-FFF2-40B4-BE49-F238E27FC236}">
                <a16:creationId xmlns:a16="http://schemas.microsoft.com/office/drawing/2014/main" id="{29DCC6A1-608D-439A-BA27-E70A7674D9DB}"/>
              </a:ext>
              <a:ext uri="{C183D7F6-B498-43B3-948B-1728B52AA6E4}">
                <adec:decorative xmlns:adec="http://schemas.microsoft.com/office/drawing/2017/decorative" val="1"/>
              </a:ext>
            </a:extLst>
          </p:cNvPr>
          <p:cNvSpPr/>
          <p:nvPr/>
        </p:nvSpPr>
        <p:spPr>
          <a:xfrm>
            <a:off x="0" y="0"/>
            <a:ext cx="421757" cy="6858000"/>
          </a:xfrm>
          <a:prstGeom prst="rect">
            <a:avLst/>
          </a:prstGeom>
          <a:solidFill>
            <a:srgbClr val="F81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E8D97698-D891-4034-BCA4-D65DA0332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43" y="0"/>
            <a:ext cx="10662313" cy="6858000"/>
          </a:xfrm>
          <a:prstGeom prst="rect">
            <a:avLst/>
          </a:prstGeom>
        </p:spPr>
      </p:pic>
    </p:spTree>
    <p:extLst>
      <p:ext uri="{BB962C8B-B14F-4D97-AF65-F5344CB8AC3E}">
        <p14:creationId xmlns:p14="http://schemas.microsoft.com/office/powerpoint/2010/main" val="2118530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41">
            <a:extLst>
              <a:ext uri="{FF2B5EF4-FFF2-40B4-BE49-F238E27FC236}">
                <a16:creationId xmlns:a16="http://schemas.microsoft.com/office/drawing/2014/main" id="{65CD016E-5031-49BE-9253-598979EEA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88642"/>
          </a:xfrm>
          <a:custGeom>
            <a:avLst/>
            <a:gdLst>
              <a:gd name="connsiteX0" fmla="*/ 0 w 12192000"/>
              <a:gd name="connsiteY0" fmla="*/ 0 h 1188642"/>
              <a:gd name="connsiteX1" fmla="*/ 12192000 w 12192000"/>
              <a:gd name="connsiteY1" fmla="*/ 0 h 1188642"/>
              <a:gd name="connsiteX2" fmla="*/ 12192000 w 12192000"/>
              <a:gd name="connsiteY2" fmla="*/ 839697 h 1188642"/>
              <a:gd name="connsiteX3" fmla="*/ 12113803 w 12192000"/>
              <a:gd name="connsiteY3" fmla="*/ 847980 h 1188642"/>
              <a:gd name="connsiteX4" fmla="*/ 6753597 w 12192000"/>
              <a:gd name="connsiteY4" fmla="*/ 1171537 h 1188642"/>
              <a:gd name="connsiteX5" fmla="*/ 400746 w 12192000"/>
              <a:gd name="connsiteY5" fmla="*/ 1000194 h 1188642"/>
              <a:gd name="connsiteX6" fmla="*/ 0 w 12192000"/>
              <a:gd name="connsiteY6" fmla="*/ 963218 h 118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188642">
                <a:moveTo>
                  <a:pt x="0" y="0"/>
                </a:moveTo>
                <a:lnTo>
                  <a:pt x="12192000" y="0"/>
                </a:lnTo>
                <a:lnTo>
                  <a:pt x="12192000" y="839697"/>
                </a:lnTo>
                <a:lnTo>
                  <a:pt x="12113803" y="847980"/>
                </a:lnTo>
                <a:cubicBezTo>
                  <a:pt x="10139508" y="1045929"/>
                  <a:pt x="8237152" y="1138932"/>
                  <a:pt x="6753597" y="1171537"/>
                </a:cubicBezTo>
                <a:cubicBezTo>
                  <a:pt x="4940363" y="1211386"/>
                  <a:pt x="2657278" y="1192056"/>
                  <a:pt x="400746" y="1000194"/>
                </a:cubicBezTo>
                <a:lnTo>
                  <a:pt x="0" y="963218"/>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74" name="Group 43">
            <a:extLst>
              <a:ext uri="{FF2B5EF4-FFF2-40B4-BE49-F238E27FC236}">
                <a16:creationId xmlns:a16="http://schemas.microsoft.com/office/drawing/2014/main" id="{503631E2-1718-4F37-AF4F-56ED9E0F52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5" name="Freeform 5">
              <a:extLst>
                <a:ext uri="{FF2B5EF4-FFF2-40B4-BE49-F238E27FC236}">
                  <a16:creationId xmlns:a16="http://schemas.microsoft.com/office/drawing/2014/main" id="{D6E43AAA-0A9C-4A11-B5E4-76598F43E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6">
              <a:extLst>
                <a:ext uri="{FF2B5EF4-FFF2-40B4-BE49-F238E27FC236}">
                  <a16:creationId xmlns:a16="http://schemas.microsoft.com/office/drawing/2014/main" id="{0DAF0EFB-E124-47F9-A92D-5ACF35117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7">
              <a:extLst>
                <a:ext uri="{FF2B5EF4-FFF2-40B4-BE49-F238E27FC236}">
                  <a16:creationId xmlns:a16="http://schemas.microsoft.com/office/drawing/2014/main" id="{C37653B8-17BA-4001-BEE1-4E6991EAB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8">
              <a:extLst>
                <a:ext uri="{FF2B5EF4-FFF2-40B4-BE49-F238E27FC236}">
                  <a16:creationId xmlns:a16="http://schemas.microsoft.com/office/drawing/2014/main" id="{6467AAAF-9A62-48E9-A977-E1E1720168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2">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9">
              <a:extLst>
                <a:ext uri="{FF2B5EF4-FFF2-40B4-BE49-F238E27FC236}">
                  <a16:creationId xmlns:a16="http://schemas.microsoft.com/office/drawing/2014/main" id="{3FF402E9-42A2-4489-8A1C-33D431C82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2">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0" name="Freeform 10">
              <a:extLst>
                <a:ext uri="{FF2B5EF4-FFF2-40B4-BE49-F238E27FC236}">
                  <a16:creationId xmlns:a16="http://schemas.microsoft.com/office/drawing/2014/main" id="{746F500E-5E65-412F-9151-128D8A8A10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2">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 name="Freeform 11">
              <a:extLst>
                <a:ext uri="{FF2B5EF4-FFF2-40B4-BE49-F238E27FC236}">
                  <a16:creationId xmlns:a16="http://schemas.microsoft.com/office/drawing/2014/main" id="{2ED6AF5D-CDAA-4496-B382-BC011CD7D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2">
              <a:extLst>
                <a:ext uri="{FF2B5EF4-FFF2-40B4-BE49-F238E27FC236}">
                  <a16:creationId xmlns:a16="http://schemas.microsoft.com/office/drawing/2014/main" id="{B83CA955-24B2-49CA-AD12-346DC89C1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3">
              <a:extLst>
                <a:ext uri="{FF2B5EF4-FFF2-40B4-BE49-F238E27FC236}">
                  <a16:creationId xmlns:a16="http://schemas.microsoft.com/office/drawing/2014/main" id="{6A25F8E2-F649-499C-9F8E-63D9C7D6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4">
              <a:extLst>
                <a:ext uri="{FF2B5EF4-FFF2-40B4-BE49-F238E27FC236}">
                  <a16:creationId xmlns:a16="http://schemas.microsoft.com/office/drawing/2014/main" id="{F2C3541D-E273-4F5F-B0C9-58EB62CAD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5">
              <a:extLst>
                <a:ext uri="{FF2B5EF4-FFF2-40B4-BE49-F238E27FC236}">
                  <a16:creationId xmlns:a16="http://schemas.microsoft.com/office/drawing/2014/main" id="{5DAADE8A-1FC9-4E7A-A73D-E361E88A6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6">
              <a:extLst>
                <a:ext uri="{FF2B5EF4-FFF2-40B4-BE49-F238E27FC236}">
                  <a16:creationId xmlns:a16="http://schemas.microsoft.com/office/drawing/2014/main" id="{E080E18A-9973-41CF-A8C2-A23444BA5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7">
              <a:extLst>
                <a:ext uri="{FF2B5EF4-FFF2-40B4-BE49-F238E27FC236}">
                  <a16:creationId xmlns:a16="http://schemas.microsoft.com/office/drawing/2014/main" id="{9747E375-DB87-4737-971E-BE07BEF29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18">
              <a:extLst>
                <a:ext uri="{FF2B5EF4-FFF2-40B4-BE49-F238E27FC236}">
                  <a16:creationId xmlns:a16="http://schemas.microsoft.com/office/drawing/2014/main" id="{DDD91999-92A7-46A7-A2A4-E610DD63A7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9">
              <a:extLst>
                <a:ext uri="{FF2B5EF4-FFF2-40B4-BE49-F238E27FC236}">
                  <a16:creationId xmlns:a16="http://schemas.microsoft.com/office/drawing/2014/main" id="{DE59C638-9FC3-4C07-A488-7CC46DABB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0">
              <a:extLst>
                <a:ext uri="{FF2B5EF4-FFF2-40B4-BE49-F238E27FC236}">
                  <a16:creationId xmlns:a16="http://schemas.microsoft.com/office/drawing/2014/main" id="{DDAD8E32-C8C2-4CB6-A1DD-57773D26B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2">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1" name="Freeform 21">
              <a:extLst>
                <a:ext uri="{FF2B5EF4-FFF2-40B4-BE49-F238E27FC236}">
                  <a16:creationId xmlns:a16="http://schemas.microsoft.com/office/drawing/2014/main" id="{992C2CA5-FC63-4CD4-9E9D-E508AB0F3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2">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2" name="Freeform 22">
              <a:extLst>
                <a:ext uri="{FF2B5EF4-FFF2-40B4-BE49-F238E27FC236}">
                  <a16:creationId xmlns:a16="http://schemas.microsoft.com/office/drawing/2014/main" id="{7BC83671-DBAB-4D1A-9130-A1C91C37C9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3">
              <a:extLst>
                <a:ext uri="{FF2B5EF4-FFF2-40B4-BE49-F238E27FC236}">
                  <a16:creationId xmlns:a16="http://schemas.microsoft.com/office/drawing/2014/main" id="{5A8C4915-0ECE-472C-88DC-CCA9C37ED0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24">
              <a:extLst>
                <a:ext uri="{FF2B5EF4-FFF2-40B4-BE49-F238E27FC236}">
                  <a16:creationId xmlns:a16="http://schemas.microsoft.com/office/drawing/2014/main" id="{1E7B8714-14C0-4959-A678-4FC94E822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25">
              <a:extLst>
                <a:ext uri="{FF2B5EF4-FFF2-40B4-BE49-F238E27FC236}">
                  <a16:creationId xmlns:a16="http://schemas.microsoft.com/office/drawing/2014/main" id="{9855E83E-3C8F-415E-B3AC-1BAC260DC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2" name="Picture 1" descr="Hex sticker for the R package, LexOPS. The logo comprises the name, &quot;LexOPS&quot;, written above an image of two normal distributions, with items from each distribution displayed as points each joined by lines to one point in the other distribution.">
            <a:extLst>
              <a:ext uri="{FF2B5EF4-FFF2-40B4-BE49-F238E27FC236}">
                <a16:creationId xmlns:a16="http://schemas.microsoft.com/office/drawing/2014/main" id="{91C3FAAC-047C-445B-992C-18B76F39F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5732" y="1388585"/>
            <a:ext cx="3780536" cy="4383228"/>
          </a:xfrm>
          <a:prstGeom prst="rect">
            <a:avLst/>
          </a:prstGeom>
        </p:spPr>
      </p:pic>
      <p:sp>
        <p:nvSpPr>
          <p:cNvPr id="27" name="TextBox 26">
            <a:extLst>
              <a:ext uri="{FF2B5EF4-FFF2-40B4-BE49-F238E27FC236}">
                <a16:creationId xmlns:a16="http://schemas.microsoft.com/office/drawing/2014/main" id="{1CAEAE26-0704-464D-8C65-90A8B0C08D74}"/>
              </a:ext>
            </a:extLst>
          </p:cNvPr>
          <p:cNvSpPr txBox="1"/>
          <p:nvPr/>
        </p:nvSpPr>
        <p:spPr>
          <a:xfrm>
            <a:off x="2069212" y="5996265"/>
            <a:ext cx="8044052" cy="523220"/>
          </a:xfrm>
          <a:prstGeom prst="rect">
            <a:avLst/>
          </a:prstGeom>
          <a:noFill/>
        </p:spPr>
        <p:txBody>
          <a:bodyPr wrap="square">
            <a:spAutoFit/>
          </a:bodyPr>
          <a:lstStyle/>
          <a:p>
            <a:pPr algn="ctr"/>
            <a:r>
              <a:rPr lang="en-US" sz="2800" dirty="0"/>
              <a:t>h</a:t>
            </a:r>
            <a:r>
              <a:rPr lang="en-GB" sz="2800" dirty="0"/>
              <a:t>ttps://github.com/JackEdTaylor/LexOPS</a:t>
            </a:r>
          </a:p>
        </p:txBody>
      </p:sp>
    </p:spTree>
    <p:extLst>
      <p:ext uri="{BB962C8B-B14F-4D97-AF65-F5344CB8AC3E}">
        <p14:creationId xmlns:p14="http://schemas.microsoft.com/office/powerpoint/2010/main" val="698376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647F17-6F7B-4FAE-B901-8B12213C2A1D}"/>
              </a:ext>
            </a:extLst>
          </p:cNvPr>
          <p:cNvSpPr>
            <a:spLocks noGrp="1"/>
          </p:cNvSpPr>
          <p:nvPr>
            <p:ph idx="1"/>
          </p:nvPr>
        </p:nvSpPr>
        <p:spPr>
          <a:xfrm>
            <a:off x="4983164" y="960120"/>
            <a:ext cx="5511800" cy="4171278"/>
          </a:xfrm>
        </p:spPr>
        <p:txBody>
          <a:bodyPr>
            <a:normAutofit/>
          </a:bodyPr>
          <a:lstStyle/>
          <a:p>
            <a:r>
              <a:rPr lang="en-GB" sz="2400" dirty="0"/>
              <a:t>An R package for generating item-wise matches in a reproducible way.</a:t>
            </a:r>
          </a:p>
          <a:p>
            <a:r>
              <a:rPr lang="en-GB" sz="2400" dirty="0"/>
              <a:t>Similar in style to the </a:t>
            </a:r>
            <a:r>
              <a:rPr lang="en-GB" sz="2400" dirty="0" err="1"/>
              <a:t>tidyverse</a:t>
            </a:r>
            <a:r>
              <a:rPr lang="en-GB" sz="2400" dirty="0"/>
              <a:t>, focusing on readability.</a:t>
            </a:r>
          </a:p>
          <a:p>
            <a:r>
              <a:rPr lang="en-GB" sz="2400" dirty="0"/>
              <a:t>Some R knowledge required, but there is a Shiny app for users less familiar with R.</a:t>
            </a:r>
          </a:p>
        </p:txBody>
      </p:sp>
      <p:pic>
        <p:nvPicPr>
          <p:cNvPr id="32" name="Picture 31" descr="The LexOPS hex sticker again.">
            <a:extLst>
              <a:ext uri="{FF2B5EF4-FFF2-40B4-BE49-F238E27FC236}">
                <a16:creationId xmlns:a16="http://schemas.microsoft.com/office/drawing/2014/main" id="{C703930A-A6F6-4560-8753-4CC26D98E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985" y="1044250"/>
            <a:ext cx="3191142" cy="3699872"/>
          </a:xfrm>
          <a:prstGeom prst="rect">
            <a:avLst/>
          </a:prstGeom>
        </p:spPr>
      </p:pic>
    </p:spTree>
    <p:extLst>
      <p:ext uri="{BB962C8B-B14F-4D97-AF65-F5344CB8AC3E}">
        <p14:creationId xmlns:p14="http://schemas.microsoft.com/office/powerpoint/2010/main" val="2113531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BE88A8F-9A3A-4420-8026-635B6CF8047B}"/>
              </a:ext>
            </a:extLst>
          </p:cNvPr>
          <p:cNvSpPr>
            <a:spLocks noGrp="1"/>
          </p:cNvSpPr>
          <p:nvPr>
            <p:ph type="title"/>
          </p:nvPr>
        </p:nvSpPr>
        <p:spPr>
          <a:xfrm>
            <a:off x="1759287" y="798881"/>
            <a:ext cx="8673427" cy="1048945"/>
          </a:xfrm>
        </p:spPr>
        <p:txBody>
          <a:bodyPr>
            <a:normAutofit/>
          </a:bodyPr>
          <a:lstStyle/>
          <a:p>
            <a:r>
              <a:rPr lang="en-GB" dirty="0">
                <a:solidFill>
                  <a:schemeClr val="tx1"/>
                </a:solidFill>
              </a:rPr>
              <a:t>Three main functions in </a:t>
            </a:r>
            <a:r>
              <a:rPr lang="en-GB" dirty="0" err="1">
                <a:solidFill>
                  <a:schemeClr val="tx1"/>
                </a:solidFill>
              </a:rPr>
              <a:t>LexOPS</a:t>
            </a:r>
            <a:endParaRPr lang="en-GB" dirty="0">
              <a:solidFill>
                <a:schemeClr val="tx1"/>
              </a:solidFill>
            </a:endParaRPr>
          </a:p>
        </p:txBody>
      </p:sp>
      <p:graphicFrame>
        <p:nvGraphicFramePr>
          <p:cNvPr id="61" name="Content Placeholder 2">
            <a:extLst>
              <a:ext uri="{FF2B5EF4-FFF2-40B4-BE49-F238E27FC236}">
                <a16:creationId xmlns:a16="http://schemas.microsoft.com/office/drawing/2014/main" id="{9B33A5DD-ACDA-4B70-821D-F6627FBD57BF}"/>
              </a:ext>
            </a:extLst>
          </p:cNvPr>
          <p:cNvGraphicFramePr>
            <a:graphicFrameLocks noGrp="1"/>
          </p:cNvGraphicFramePr>
          <p:nvPr>
            <p:ph idx="1"/>
            <p:extLst>
              <p:ext uri="{D42A27DB-BD31-4B8C-83A1-F6EECF244321}">
                <p14:modId xmlns:p14="http://schemas.microsoft.com/office/powerpoint/2010/main" val="2357777355"/>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2636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2"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accent1">
                  <a:alpha val="1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accent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accent1">
                  <a:alpha val="7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2"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3"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accent1">
                  <a:alpha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accent1">
                  <a:alpha val="4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0"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72C19937-6485-459B-8724-9644FBBAD6C9}"/>
              </a:ext>
            </a:extLst>
          </p:cNvPr>
          <p:cNvSpPr>
            <a:spLocks noGrp="1"/>
          </p:cNvSpPr>
          <p:nvPr>
            <p:ph type="ctrTitle"/>
          </p:nvPr>
        </p:nvSpPr>
        <p:spPr>
          <a:xfrm>
            <a:off x="1574002" y="1681334"/>
            <a:ext cx="8857193" cy="2610307"/>
          </a:xfrm>
        </p:spPr>
        <p:txBody>
          <a:bodyPr>
            <a:normAutofit/>
          </a:bodyPr>
          <a:lstStyle/>
          <a:p>
            <a:pPr algn="l"/>
            <a:r>
              <a:rPr lang="en-GB" sz="7200" dirty="0">
                <a:solidFill>
                  <a:schemeClr val="accent1"/>
                </a:solidFill>
              </a:rPr>
              <a:t>An item-wise example with code</a:t>
            </a:r>
          </a:p>
        </p:txBody>
      </p:sp>
      <p:sp>
        <p:nvSpPr>
          <p:cNvPr id="62" name="Isosceles Triangle 61">
            <a:extLst>
              <a:ext uri="{FF2B5EF4-FFF2-40B4-BE49-F238E27FC236}">
                <a16:creationId xmlns:a16="http://schemas.microsoft.com/office/drawing/2014/main" id="{3F39476B-1A6D-47CB-AC7A-FB87EF003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90253" y="3276595"/>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030" name="Picture 6" descr="The logo for the R programming language">
            <a:extLst>
              <a:ext uri="{FF2B5EF4-FFF2-40B4-BE49-F238E27FC236}">
                <a16:creationId xmlns:a16="http://schemas.microsoft.com/office/drawing/2014/main" id="{3AA56622-C26F-46C9-BD90-01BE402ED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077" y="4578855"/>
            <a:ext cx="1835569" cy="142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541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56"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7"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0"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1"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2"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2"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73"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78" name="Rectangle 77">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D67264-BAFB-4359-B07B-F84056AD6AA4}"/>
              </a:ext>
            </a:extLst>
          </p:cNvPr>
          <p:cNvSpPr>
            <a:spLocks noGrp="1"/>
          </p:cNvSpPr>
          <p:nvPr>
            <p:ph type="title"/>
          </p:nvPr>
        </p:nvSpPr>
        <p:spPr>
          <a:xfrm>
            <a:off x="645459" y="960120"/>
            <a:ext cx="3865695" cy="4171278"/>
          </a:xfrm>
        </p:spPr>
        <p:txBody>
          <a:bodyPr>
            <a:normAutofit/>
          </a:bodyPr>
          <a:lstStyle/>
          <a:p>
            <a:pPr algn="r"/>
            <a:r>
              <a:rPr lang="en-GB" sz="4400">
                <a:solidFill>
                  <a:schemeClr val="tx1"/>
                </a:solidFill>
              </a:rPr>
              <a:t>Validating LexOPS</a:t>
            </a:r>
          </a:p>
        </p:txBody>
      </p:sp>
      <p:cxnSp>
        <p:nvCxnSpPr>
          <p:cNvPr id="80" name="Straight Connector 79">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Content Placeholder 2">
            <a:extLst>
              <a:ext uri="{FF2B5EF4-FFF2-40B4-BE49-F238E27FC236}">
                <a16:creationId xmlns:a16="http://schemas.microsoft.com/office/drawing/2014/main" id="{F2B5E28F-8248-4080-BD88-94B8E16B6978}"/>
              </a:ext>
            </a:extLst>
          </p:cNvPr>
          <p:cNvSpPr>
            <a:spLocks noGrp="1"/>
          </p:cNvSpPr>
          <p:nvPr>
            <p:ph idx="1"/>
          </p:nvPr>
        </p:nvSpPr>
        <p:spPr>
          <a:xfrm>
            <a:off x="4983164" y="960120"/>
            <a:ext cx="5511800" cy="4171278"/>
          </a:xfrm>
        </p:spPr>
        <p:txBody>
          <a:bodyPr>
            <a:normAutofit/>
          </a:bodyPr>
          <a:lstStyle/>
          <a:p>
            <a:pPr marL="0" indent="0">
              <a:buNone/>
            </a:pPr>
            <a:r>
              <a:rPr lang="en-GB" dirty="0"/>
              <a:t>How do </a:t>
            </a:r>
            <a:r>
              <a:rPr lang="en-GB" dirty="0" err="1"/>
              <a:t>LexOPS</a:t>
            </a:r>
            <a:r>
              <a:rPr lang="en-GB" dirty="0"/>
              <a:t> stimuli compare to hand-picked stimuli?</a:t>
            </a:r>
          </a:p>
          <a:p>
            <a:pPr marL="0" indent="0">
              <a:buNone/>
            </a:pPr>
            <a:endParaRPr lang="en-GB" dirty="0"/>
          </a:p>
          <a:p>
            <a:r>
              <a:rPr lang="en-GB" dirty="0"/>
              <a:t>Found four well-controlled studies which provided enough detail to recreate the design in </a:t>
            </a:r>
            <a:r>
              <a:rPr lang="en-GB" dirty="0" err="1"/>
              <a:t>LexOPS</a:t>
            </a:r>
            <a:endParaRPr lang="en-GB" dirty="0"/>
          </a:p>
          <a:p>
            <a:r>
              <a:rPr lang="en-GB" dirty="0"/>
              <a:t>Altered control parameters iteratively to find better matches than the original studies’ stimuli</a:t>
            </a:r>
          </a:p>
        </p:txBody>
      </p:sp>
    </p:spTree>
    <p:extLst>
      <p:ext uri="{BB962C8B-B14F-4D97-AF65-F5344CB8AC3E}">
        <p14:creationId xmlns:p14="http://schemas.microsoft.com/office/powerpoint/2010/main" val="861171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56"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7"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0"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1"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2"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2"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73"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78" name="Rectangle 77">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D67264-BAFB-4359-B07B-F84056AD6AA4}"/>
              </a:ext>
            </a:extLst>
          </p:cNvPr>
          <p:cNvSpPr>
            <a:spLocks noGrp="1"/>
          </p:cNvSpPr>
          <p:nvPr>
            <p:ph type="title"/>
          </p:nvPr>
        </p:nvSpPr>
        <p:spPr>
          <a:xfrm>
            <a:off x="645459" y="960120"/>
            <a:ext cx="3865695" cy="4171278"/>
          </a:xfrm>
        </p:spPr>
        <p:txBody>
          <a:bodyPr>
            <a:normAutofit/>
          </a:bodyPr>
          <a:lstStyle/>
          <a:p>
            <a:pPr algn="r"/>
            <a:r>
              <a:rPr lang="en-GB" sz="4400">
                <a:solidFill>
                  <a:schemeClr val="tx1"/>
                </a:solidFill>
              </a:rPr>
              <a:t>Validating LexOPS</a:t>
            </a:r>
          </a:p>
        </p:txBody>
      </p:sp>
      <p:cxnSp>
        <p:nvCxnSpPr>
          <p:cNvPr id="80" name="Straight Connector 79">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 name="Picture 5" descr="A plot showing how four original studies distributions of Euclidean distance between all matched items differs from the matches identified by LexOPS. In all cases, the density plots show tighter distributions, closer to zero.">
            <a:extLst>
              <a:ext uri="{FF2B5EF4-FFF2-40B4-BE49-F238E27FC236}">
                <a16:creationId xmlns:a16="http://schemas.microsoft.com/office/drawing/2014/main" id="{76235D96-D68F-4201-AD4E-30C7C8A8A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296" y="385763"/>
            <a:ext cx="7023392" cy="5402611"/>
          </a:xfrm>
          <a:prstGeom prst="rect">
            <a:avLst/>
          </a:prstGeom>
        </p:spPr>
      </p:pic>
    </p:spTree>
    <p:extLst>
      <p:ext uri="{BB962C8B-B14F-4D97-AF65-F5344CB8AC3E}">
        <p14:creationId xmlns:p14="http://schemas.microsoft.com/office/powerpoint/2010/main" val="154850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A8F869C-EE7E-4512-8239-EE8F6400A6BB}"/>
              </a:ext>
            </a:extLst>
          </p:cNvPr>
          <p:cNvSpPr>
            <a:spLocks noGrp="1"/>
          </p:cNvSpPr>
          <p:nvPr>
            <p:ph type="title"/>
          </p:nvPr>
        </p:nvSpPr>
        <p:spPr>
          <a:xfrm>
            <a:off x="7675919" y="1134141"/>
            <a:ext cx="4423931" cy="4589717"/>
          </a:xfrm>
        </p:spPr>
        <p:txBody>
          <a:bodyPr>
            <a:normAutofit/>
          </a:bodyPr>
          <a:lstStyle/>
          <a:p>
            <a:pPr algn="l"/>
            <a:r>
              <a:rPr lang="en-GB" sz="5300" dirty="0"/>
              <a:t>This Session</a:t>
            </a:r>
            <a:br>
              <a:rPr lang="en-GB" sz="4800" dirty="0"/>
            </a:br>
            <a:br>
              <a:rPr lang="en-GB" sz="4800" dirty="0"/>
            </a:br>
            <a:r>
              <a:rPr lang="en-GB" sz="3600" i="1" dirty="0"/>
              <a:t>15-20 minute sections</a:t>
            </a:r>
            <a:br>
              <a:rPr lang="en-GB" sz="3600" i="1" dirty="0"/>
            </a:br>
            <a:br>
              <a:rPr lang="en-GB" sz="3600" i="1" dirty="0"/>
            </a:br>
            <a:r>
              <a:rPr lang="en-GB" sz="3600" i="1" dirty="0"/>
              <a:t>5ish minute breaks</a:t>
            </a:r>
            <a:endParaRPr lang="en-GB" sz="4800" i="1" dirty="0"/>
          </a:p>
        </p:txBody>
      </p:sp>
      <p:sp>
        <p:nvSpPr>
          <p:cNvPr id="3" name="Content Placeholder 2">
            <a:extLst>
              <a:ext uri="{FF2B5EF4-FFF2-40B4-BE49-F238E27FC236}">
                <a16:creationId xmlns:a16="http://schemas.microsoft.com/office/drawing/2014/main" id="{2B386E28-1906-4D05-A4C0-DD2714EF1A11}"/>
              </a:ext>
            </a:extLst>
          </p:cNvPr>
          <p:cNvSpPr>
            <a:spLocks noGrp="1"/>
          </p:cNvSpPr>
          <p:nvPr>
            <p:ph idx="1"/>
          </p:nvPr>
        </p:nvSpPr>
        <p:spPr>
          <a:xfrm>
            <a:off x="1123804" y="270482"/>
            <a:ext cx="6010066" cy="6413781"/>
          </a:xfrm>
        </p:spPr>
        <p:txBody>
          <a:bodyPr>
            <a:noAutofit/>
          </a:bodyPr>
          <a:lstStyle/>
          <a:p>
            <a:pPr marL="0" indent="0">
              <a:buNone/>
            </a:pPr>
            <a:r>
              <a:rPr lang="en-GB" sz="1500" b="1" dirty="0"/>
              <a:t>Designing Stimuli (or Anything) Reproducibly</a:t>
            </a:r>
          </a:p>
          <a:p>
            <a:pPr marL="0" indent="0">
              <a:buNone/>
            </a:pPr>
            <a:endParaRPr lang="en-GB" sz="500" dirty="0"/>
          </a:p>
          <a:p>
            <a:r>
              <a:rPr lang="en-GB" sz="1500" dirty="0"/>
              <a:t>What do we mean by stimuli?</a:t>
            </a:r>
          </a:p>
          <a:p>
            <a:r>
              <a:rPr lang="en-GB" sz="1500" dirty="0"/>
              <a:t>What do we mean by reproducibility?</a:t>
            </a:r>
          </a:p>
          <a:p>
            <a:r>
              <a:rPr lang="en-GB" sz="1500" dirty="0"/>
              <a:t>How can we generate stimuli reproducibly?</a:t>
            </a:r>
          </a:p>
          <a:p>
            <a:r>
              <a:rPr lang="en-GB" sz="1500" dirty="0"/>
              <a:t>Item-wise versus distribution-wise approaches</a:t>
            </a:r>
          </a:p>
          <a:p>
            <a:endParaRPr lang="en-GB" sz="500" dirty="0"/>
          </a:p>
          <a:p>
            <a:r>
              <a:rPr lang="en-GB" sz="1500" dirty="0"/>
              <a:t>Distribution-wise matching</a:t>
            </a:r>
          </a:p>
          <a:p>
            <a:r>
              <a:rPr lang="en-GB" sz="1500" dirty="0"/>
              <a:t>Assumption-free distribution-wise matching</a:t>
            </a:r>
          </a:p>
          <a:p>
            <a:endParaRPr lang="en-GB" sz="500" dirty="0"/>
          </a:p>
          <a:p>
            <a:r>
              <a:rPr lang="en-GB" sz="1500" dirty="0"/>
              <a:t>Item-wise matching</a:t>
            </a:r>
          </a:p>
          <a:p>
            <a:r>
              <a:rPr lang="en-GB" sz="1500" dirty="0" err="1"/>
              <a:t>LexOPS</a:t>
            </a:r>
            <a:endParaRPr lang="en-GB" sz="1500" dirty="0"/>
          </a:p>
          <a:p>
            <a:r>
              <a:rPr lang="en-GB" sz="1500" dirty="0"/>
              <a:t>Propensity score matching</a:t>
            </a:r>
          </a:p>
          <a:p>
            <a:endParaRPr lang="en-GB" sz="500" dirty="0"/>
          </a:p>
          <a:p>
            <a:r>
              <a:rPr lang="en-GB" sz="1500" dirty="0"/>
              <a:t>Matching continuous independent variables</a:t>
            </a:r>
          </a:p>
          <a:p>
            <a:r>
              <a:rPr lang="en-GB" sz="1500" dirty="0"/>
              <a:t>Reporting matching in Methods sections</a:t>
            </a:r>
          </a:p>
          <a:p>
            <a:r>
              <a:rPr lang="en-GB" sz="1500" dirty="0"/>
              <a:t>Applications to things other than designing stimuli</a:t>
            </a:r>
          </a:p>
          <a:p>
            <a:r>
              <a:rPr lang="en-GB" sz="1500" dirty="0"/>
              <a:t>Summary, Questions, and Answers</a:t>
            </a:r>
          </a:p>
        </p:txBody>
      </p:sp>
      <p:cxnSp>
        <p:nvCxnSpPr>
          <p:cNvPr id="5" name="Straight Connector 4">
            <a:extLst>
              <a:ext uri="{FF2B5EF4-FFF2-40B4-BE49-F238E27FC236}">
                <a16:creationId xmlns:a16="http://schemas.microsoft.com/office/drawing/2014/main" id="{13FC4B1B-5E3E-4523-BF93-D626BD290646}"/>
              </a:ext>
              <a:ext uri="{C183D7F6-B498-43B3-948B-1728B52AA6E4}">
                <adec:decorative xmlns:adec="http://schemas.microsoft.com/office/drawing/2017/decorative" val="1"/>
              </a:ext>
            </a:extLst>
          </p:cNvPr>
          <p:cNvCxnSpPr>
            <a:cxnSpLocks/>
          </p:cNvCxnSpPr>
          <p:nvPr/>
        </p:nvCxnSpPr>
        <p:spPr>
          <a:xfrm>
            <a:off x="-10633" y="2584774"/>
            <a:ext cx="75384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26CBE73-BAC6-4FE8-847A-4D5367BB4E5B}"/>
              </a:ext>
              <a:ext uri="{C183D7F6-B498-43B3-948B-1728B52AA6E4}">
                <adec:decorative xmlns:adec="http://schemas.microsoft.com/office/drawing/2017/decorative" val="1"/>
              </a:ext>
            </a:extLst>
          </p:cNvPr>
          <p:cNvCxnSpPr>
            <a:cxnSpLocks/>
          </p:cNvCxnSpPr>
          <p:nvPr/>
        </p:nvCxnSpPr>
        <p:spPr>
          <a:xfrm>
            <a:off x="-21266" y="3611368"/>
            <a:ext cx="7113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939B674-FB0C-474B-B8F7-E9FDA6639F7F}"/>
              </a:ext>
              <a:ext uri="{C183D7F6-B498-43B3-948B-1728B52AA6E4}">
                <adec:decorative xmlns:adec="http://schemas.microsoft.com/office/drawing/2017/decorative" val="1"/>
              </a:ext>
            </a:extLst>
          </p:cNvPr>
          <p:cNvCxnSpPr>
            <a:cxnSpLocks/>
          </p:cNvCxnSpPr>
          <p:nvPr/>
        </p:nvCxnSpPr>
        <p:spPr>
          <a:xfrm>
            <a:off x="0" y="5033810"/>
            <a:ext cx="7527851"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53FBC93-39B5-48A8-8C0E-912915D71CB1}"/>
              </a:ext>
            </a:extLst>
          </p:cNvPr>
          <p:cNvSpPr txBox="1"/>
          <p:nvPr/>
        </p:nvSpPr>
        <p:spPr>
          <a:xfrm>
            <a:off x="187358" y="1377528"/>
            <a:ext cx="513282" cy="523220"/>
          </a:xfrm>
          <a:prstGeom prst="rect">
            <a:avLst/>
          </a:prstGeom>
          <a:noFill/>
        </p:spPr>
        <p:txBody>
          <a:bodyPr wrap="none" rtlCol="0">
            <a:spAutoFit/>
          </a:bodyPr>
          <a:lstStyle/>
          <a:p>
            <a:r>
              <a:rPr lang="en-US" sz="2800" dirty="0">
                <a:solidFill>
                  <a:srgbClr val="F81B02"/>
                </a:solidFill>
              </a:rPr>
              <a:t>1)</a:t>
            </a:r>
            <a:endParaRPr lang="en-GB" sz="2800" dirty="0">
              <a:solidFill>
                <a:srgbClr val="F81B02"/>
              </a:solidFill>
            </a:endParaRPr>
          </a:p>
        </p:txBody>
      </p:sp>
      <p:sp>
        <p:nvSpPr>
          <p:cNvPr id="25" name="TextBox 24">
            <a:extLst>
              <a:ext uri="{FF2B5EF4-FFF2-40B4-BE49-F238E27FC236}">
                <a16:creationId xmlns:a16="http://schemas.microsoft.com/office/drawing/2014/main" id="{2CBC117B-49A8-4360-B7CD-8FF4AEFB8D12}"/>
              </a:ext>
            </a:extLst>
          </p:cNvPr>
          <p:cNvSpPr txBox="1"/>
          <p:nvPr/>
        </p:nvSpPr>
        <p:spPr>
          <a:xfrm>
            <a:off x="195535" y="2795333"/>
            <a:ext cx="513282" cy="523220"/>
          </a:xfrm>
          <a:prstGeom prst="rect">
            <a:avLst/>
          </a:prstGeom>
          <a:noFill/>
        </p:spPr>
        <p:txBody>
          <a:bodyPr wrap="none" rtlCol="0">
            <a:spAutoFit/>
          </a:bodyPr>
          <a:lstStyle/>
          <a:p>
            <a:r>
              <a:rPr lang="en-US" sz="2800" dirty="0">
                <a:solidFill>
                  <a:srgbClr val="F81B02"/>
                </a:solidFill>
              </a:rPr>
              <a:t>2)</a:t>
            </a:r>
            <a:endParaRPr lang="en-GB" sz="2800" dirty="0">
              <a:solidFill>
                <a:srgbClr val="F81B02"/>
              </a:solidFill>
            </a:endParaRPr>
          </a:p>
        </p:txBody>
      </p:sp>
      <p:sp>
        <p:nvSpPr>
          <p:cNvPr id="26" name="TextBox 25">
            <a:extLst>
              <a:ext uri="{FF2B5EF4-FFF2-40B4-BE49-F238E27FC236}">
                <a16:creationId xmlns:a16="http://schemas.microsoft.com/office/drawing/2014/main" id="{E28D7962-316E-4FFF-AD69-7995B42F7332}"/>
              </a:ext>
            </a:extLst>
          </p:cNvPr>
          <p:cNvSpPr txBox="1"/>
          <p:nvPr/>
        </p:nvSpPr>
        <p:spPr>
          <a:xfrm>
            <a:off x="187358" y="4029581"/>
            <a:ext cx="513282" cy="523220"/>
          </a:xfrm>
          <a:prstGeom prst="rect">
            <a:avLst/>
          </a:prstGeom>
          <a:noFill/>
        </p:spPr>
        <p:txBody>
          <a:bodyPr wrap="none" rtlCol="0">
            <a:spAutoFit/>
          </a:bodyPr>
          <a:lstStyle/>
          <a:p>
            <a:r>
              <a:rPr lang="en-US" sz="2800" dirty="0">
                <a:solidFill>
                  <a:srgbClr val="F81B02"/>
                </a:solidFill>
              </a:rPr>
              <a:t>3)</a:t>
            </a:r>
            <a:endParaRPr lang="en-GB" sz="2800" dirty="0">
              <a:solidFill>
                <a:srgbClr val="F81B02"/>
              </a:solidFill>
            </a:endParaRPr>
          </a:p>
        </p:txBody>
      </p:sp>
      <p:sp>
        <p:nvSpPr>
          <p:cNvPr id="27" name="TextBox 26">
            <a:extLst>
              <a:ext uri="{FF2B5EF4-FFF2-40B4-BE49-F238E27FC236}">
                <a16:creationId xmlns:a16="http://schemas.microsoft.com/office/drawing/2014/main" id="{074EFF42-813C-4D55-8033-E7080F98AAD0}"/>
              </a:ext>
            </a:extLst>
          </p:cNvPr>
          <p:cNvSpPr txBox="1"/>
          <p:nvPr/>
        </p:nvSpPr>
        <p:spPr>
          <a:xfrm>
            <a:off x="195535" y="5597427"/>
            <a:ext cx="513282" cy="523220"/>
          </a:xfrm>
          <a:prstGeom prst="rect">
            <a:avLst/>
          </a:prstGeom>
          <a:noFill/>
        </p:spPr>
        <p:txBody>
          <a:bodyPr wrap="none" rtlCol="0">
            <a:spAutoFit/>
          </a:bodyPr>
          <a:lstStyle/>
          <a:p>
            <a:r>
              <a:rPr lang="en-US" sz="2800" dirty="0">
                <a:solidFill>
                  <a:srgbClr val="F81B02"/>
                </a:solidFill>
              </a:rPr>
              <a:t>4)</a:t>
            </a:r>
            <a:endParaRPr lang="en-GB" sz="2800" dirty="0">
              <a:solidFill>
                <a:srgbClr val="F81B02"/>
              </a:solidFill>
            </a:endParaRPr>
          </a:p>
        </p:txBody>
      </p:sp>
    </p:spTree>
    <p:extLst>
      <p:ext uri="{BB962C8B-B14F-4D97-AF65-F5344CB8AC3E}">
        <p14:creationId xmlns:p14="http://schemas.microsoft.com/office/powerpoint/2010/main" val="2802463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80244D7-C9D0-4F21-A0F4-24CD85B0F04D}"/>
              </a:ext>
            </a:extLst>
          </p:cNvPr>
          <p:cNvSpPr txBox="1">
            <a:spLocks/>
          </p:cNvSpPr>
          <p:nvPr/>
        </p:nvSpPr>
        <p:spPr>
          <a:xfrm>
            <a:off x="354593" y="294442"/>
            <a:ext cx="6265088" cy="68580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n-GB" sz="2400" dirty="0">
                <a:solidFill>
                  <a:srgbClr val="F81B02"/>
                </a:solidFill>
              </a:rPr>
              <a:t>EUCLIDEAN DISTANCE</a:t>
            </a:r>
          </a:p>
        </p:txBody>
      </p:sp>
      <mc:AlternateContent xmlns:mc="http://schemas.openxmlformats.org/markup-compatibility/2006" xmlns:a14="http://schemas.microsoft.com/office/drawing/2010/main">
        <mc:Choice Requires="a14">
          <p:sp>
            <p:nvSpPr>
              <p:cNvPr id="3" name="Content Placeholder 3">
                <a:extLst>
                  <a:ext uri="{FF2B5EF4-FFF2-40B4-BE49-F238E27FC236}">
                    <a16:creationId xmlns:a16="http://schemas.microsoft.com/office/drawing/2014/main" id="{002B5322-5D62-439A-B51F-DFEE1542238E}"/>
                  </a:ext>
                </a:extLst>
              </p:cNvPr>
              <p:cNvSpPr txBox="1">
                <a:spLocks/>
              </p:cNvSpPr>
              <p:nvPr/>
            </p:nvSpPr>
            <p:spPr>
              <a:xfrm>
                <a:off x="354761" y="980242"/>
                <a:ext cx="5360240" cy="5728468"/>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Can define an </a:t>
                </a:r>
                <a:r>
                  <a:rPr lang="en-US" sz="2000" i="1" dirty="0"/>
                  <a:t>n</a:t>
                </a:r>
                <a:r>
                  <a:rPr lang="en-US" sz="2000" dirty="0"/>
                  <a:t>-dimensional space, where each dimension is an individual numeric variable you want to control.</a:t>
                </a:r>
              </a:p>
              <a:p>
                <a:r>
                  <a:rPr lang="en-US" sz="2000" dirty="0"/>
                  <a:t>Categorical variables can be recoded into </a:t>
                </a:r>
                <a:r>
                  <a:rPr lang="en-US" sz="2000" i="1" dirty="0"/>
                  <a:t>k-1</a:t>
                </a:r>
                <a:r>
                  <a:rPr lang="en-US" sz="2000" dirty="0"/>
                  <a:t> dummy-coded variables (e.g., to values of 0 and 1), where </a:t>
                </a:r>
                <a:r>
                  <a:rPr lang="en-US" sz="2000" i="1" dirty="0"/>
                  <a:t>k</a:t>
                </a:r>
                <a:r>
                  <a:rPr lang="en-US" sz="2000" dirty="0"/>
                  <a:t> is the number of categories.</a:t>
                </a:r>
              </a:p>
              <a:p>
                <a:r>
                  <a:rPr lang="en-US" sz="2000" dirty="0"/>
                  <a:t>Scale variables to have equal weighting.</a:t>
                </a:r>
              </a:p>
              <a:p>
                <a:r>
                  <a:rPr lang="en-US" sz="2000" dirty="0"/>
                  <a:t>Can weight dimensions by the relative importance of their variables being matched,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oMath>
                </a14:m>
                <a:r>
                  <a:rPr lang="en-US" sz="2000" dirty="0"/>
                  <a:t>.</a:t>
                </a:r>
              </a:p>
              <a:p>
                <a:r>
                  <a:rPr lang="en-US" sz="2000" dirty="0"/>
                  <a:t>Can then identify items from each condition which are suitably close to each other in this space.</a:t>
                </a:r>
              </a:p>
            </p:txBody>
          </p:sp>
        </mc:Choice>
        <mc:Fallback xmlns="">
          <p:sp>
            <p:nvSpPr>
              <p:cNvPr id="3" name="Content Placeholder 3">
                <a:extLst>
                  <a:ext uri="{FF2B5EF4-FFF2-40B4-BE49-F238E27FC236}">
                    <a16:creationId xmlns:a16="http://schemas.microsoft.com/office/drawing/2014/main" id="{002B5322-5D62-439A-B51F-DFEE1542238E}"/>
                  </a:ext>
                </a:extLst>
              </p:cNvPr>
              <p:cNvSpPr txBox="1">
                <a:spLocks noRot="1" noChangeAspect="1" noMove="1" noResize="1" noEditPoints="1" noAdjustHandles="1" noChangeArrowheads="1" noChangeShapeType="1" noTextEdit="1"/>
              </p:cNvSpPr>
              <p:nvPr/>
            </p:nvSpPr>
            <p:spPr>
              <a:xfrm>
                <a:off x="354761" y="980242"/>
                <a:ext cx="5360240" cy="5728468"/>
              </a:xfrm>
              <a:prstGeom prst="rect">
                <a:avLst/>
              </a:prstGeom>
              <a:blipFill>
                <a:blip r:embed="rId2"/>
                <a:stretch>
                  <a:fillRect l="-1250" t="-213" r="-2273" b="-1170"/>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6F85AEA0-130C-4F7D-8327-514857B40C38}"/>
              </a:ext>
              <a:ext uri="{C183D7F6-B498-43B3-948B-1728B52AA6E4}">
                <adec:decorative xmlns:adec="http://schemas.microsoft.com/office/drawing/2017/decorative" val="1"/>
              </a:ext>
            </a:extLst>
          </p:cNvPr>
          <p:cNvSpPr/>
          <p:nvPr/>
        </p:nvSpPr>
        <p:spPr>
          <a:xfrm>
            <a:off x="8042485" y="1500859"/>
            <a:ext cx="226380" cy="244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9DCC6A1-608D-439A-BA27-E70A7674D9DB}"/>
              </a:ext>
              <a:ext uri="{C183D7F6-B498-43B3-948B-1728B52AA6E4}">
                <adec:decorative xmlns:adec="http://schemas.microsoft.com/office/drawing/2017/decorative" val="1"/>
              </a:ext>
            </a:extLst>
          </p:cNvPr>
          <p:cNvSpPr/>
          <p:nvPr/>
        </p:nvSpPr>
        <p:spPr>
          <a:xfrm>
            <a:off x="11770242" y="0"/>
            <a:ext cx="421757" cy="6858000"/>
          </a:xfrm>
          <a:prstGeom prst="rect">
            <a:avLst/>
          </a:prstGeom>
          <a:solidFill>
            <a:srgbClr val="F81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6D72A22-135C-444F-AFCB-FC5CA89D33F4}"/>
                  </a:ext>
                </a:extLst>
              </p:cNvPr>
              <p:cNvSpPr txBox="1"/>
              <p:nvPr/>
            </p:nvSpPr>
            <p:spPr>
              <a:xfrm>
                <a:off x="6619681" y="261808"/>
                <a:ext cx="4118692" cy="1436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rPr>
                            <m:t>, </m:t>
                          </m:r>
                          <m:r>
                            <a:rPr lang="en-US" sz="2400" b="0" i="1" smtClean="0">
                              <a:latin typeface="Cambria Math" panose="02040503050406030204" pitchFamily="18" charset="0"/>
                            </a:rPr>
                            <m:t>𝑏</m:t>
                          </m:r>
                        </m:e>
                      </m:d>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sup>
                                  <m:r>
                                    <a:rPr lang="en-US" sz="2400" b="0" i="1" smtClean="0">
                                      <a:latin typeface="Cambria Math" panose="02040503050406030204" pitchFamily="18" charset="0"/>
                                    </a:rPr>
                                    <m:t>2</m:t>
                                  </m:r>
                                </m:sup>
                              </m:sSup>
                            </m:e>
                          </m:nary>
                        </m:e>
                      </m:rad>
                    </m:oMath>
                  </m:oMathPara>
                </a14:m>
                <a:endParaRPr lang="en-GB" sz="2400" dirty="0"/>
              </a:p>
            </p:txBody>
          </p:sp>
        </mc:Choice>
        <mc:Fallback xmlns="">
          <p:sp>
            <p:nvSpPr>
              <p:cNvPr id="17" name="TextBox 16">
                <a:extLst>
                  <a:ext uri="{FF2B5EF4-FFF2-40B4-BE49-F238E27FC236}">
                    <a16:creationId xmlns:a16="http://schemas.microsoft.com/office/drawing/2014/main" id="{E6D72A22-135C-444F-AFCB-FC5CA89D33F4}"/>
                  </a:ext>
                </a:extLst>
              </p:cNvPr>
              <p:cNvSpPr txBox="1">
                <a:spLocks noRot="1" noChangeAspect="1" noMove="1" noResize="1" noEditPoints="1" noAdjustHandles="1" noChangeArrowheads="1" noChangeShapeType="1" noTextEdit="1"/>
              </p:cNvSpPr>
              <p:nvPr/>
            </p:nvSpPr>
            <p:spPr>
              <a:xfrm>
                <a:off x="6619681" y="261808"/>
                <a:ext cx="4118692" cy="1436868"/>
              </a:xfrm>
              <a:prstGeom prst="rect">
                <a:avLst/>
              </a:prstGeom>
              <a:blipFill>
                <a:blip r:embed="rId3"/>
                <a:stretch>
                  <a:fillRect/>
                </a:stretch>
              </a:blipFill>
            </p:spPr>
            <p:txBody>
              <a:bodyPr/>
              <a:lstStyle/>
              <a:p>
                <a:r>
                  <a:rPr lang="en-GB">
                    <a:noFill/>
                  </a:rPr>
                  <a:t> </a:t>
                </a:r>
              </a:p>
            </p:txBody>
          </p:sp>
        </mc:Fallback>
      </mc:AlternateContent>
      <p:pic>
        <p:nvPicPr>
          <p:cNvPr id="10" name="Picture 9" descr="An empty graph with axes &quot;x&quot; and &quot;y&quot;. Both axes range from 1 to 5.">
            <a:extLst>
              <a:ext uri="{FF2B5EF4-FFF2-40B4-BE49-F238E27FC236}">
                <a16:creationId xmlns:a16="http://schemas.microsoft.com/office/drawing/2014/main" id="{6A571059-8EED-4BB1-8C4E-4D978410D06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13972" y="2024182"/>
            <a:ext cx="4572009" cy="4572009"/>
          </a:xfrm>
          <a:prstGeom prst="rect">
            <a:avLst/>
          </a:prstGeom>
        </p:spPr>
      </p:pic>
      <p:pic>
        <p:nvPicPr>
          <p:cNvPr id="15" name="Picture 14" descr="Nine  example points have been added to the graph, labeled a-i.">
            <a:extLst>
              <a:ext uri="{FF2B5EF4-FFF2-40B4-BE49-F238E27FC236}">
                <a16:creationId xmlns:a16="http://schemas.microsoft.com/office/drawing/2014/main" id="{D7EBF9A5-4D79-4CEF-A954-E325564E8E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613974" y="2024183"/>
            <a:ext cx="4572009" cy="4572009"/>
          </a:xfrm>
          <a:prstGeom prst="rect">
            <a:avLst/>
          </a:prstGeom>
        </p:spPr>
      </p:pic>
      <p:pic>
        <p:nvPicPr>
          <p:cNvPr id="18" name="Picture 17">
            <a:extLst>
              <a:ext uri="{FF2B5EF4-FFF2-40B4-BE49-F238E27FC236}">
                <a16:creationId xmlns:a16="http://schemas.microsoft.com/office/drawing/2014/main" id="{F28606CA-C682-452D-9BBB-3D7FDBCDCE0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613974" y="2024183"/>
            <a:ext cx="4572009" cy="4572009"/>
          </a:xfrm>
          <a:prstGeom prst="rect">
            <a:avLst/>
          </a:prstGeom>
        </p:spPr>
      </p:pic>
      <p:pic>
        <p:nvPicPr>
          <p:cNvPr id="20" name="Picture 19" descr="Lines have been added, drawing the straight-line distance from every other point to point g.">
            <a:extLst>
              <a:ext uri="{FF2B5EF4-FFF2-40B4-BE49-F238E27FC236}">
                <a16:creationId xmlns:a16="http://schemas.microsoft.com/office/drawing/2014/main" id="{6B3C8872-E3A6-4456-A517-42AB0AB6883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613973" y="2024182"/>
            <a:ext cx="4572009" cy="4572009"/>
          </a:xfrm>
          <a:prstGeom prst="rect">
            <a:avLst/>
          </a:prstGeom>
        </p:spPr>
      </p:pic>
    </p:spTree>
    <p:extLst>
      <p:ext uri="{BB962C8B-B14F-4D97-AF65-F5344CB8AC3E}">
        <p14:creationId xmlns:p14="http://schemas.microsoft.com/office/powerpoint/2010/main" val="383511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80244D7-C9D0-4F21-A0F4-24CD85B0F04D}"/>
              </a:ext>
            </a:extLst>
          </p:cNvPr>
          <p:cNvSpPr txBox="1">
            <a:spLocks/>
          </p:cNvSpPr>
          <p:nvPr/>
        </p:nvSpPr>
        <p:spPr>
          <a:xfrm>
            <a:off x="496475" y="147220"/>
            <a:ext cx="3107659" cy="120184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None/>
            </a:pPr>
            <a:r>
              <a:rPr lang="en-GB" sz="2400" dirty="0">
                <a:solidFill>
                  <a:srgbClr val="F81B02"/>
                </a:solidFill>
              </a:rPr>
              <a:t>VARIABLE-SPECIFIC</a:t>
            </a:r>
            <a:br>
              <a:rPr lang="en-GB" sz="2400" dirty="0">
                <a:solidFill>
                  <a:srgbClr val="F81B02"/>
                </a:solidFill>
              </a:rPr>
            </a:br>
            <a:r>
              <a:rPr lang="en-GB" sz="2400" dirty="0">
                <a:solidFill>
                  <a:srgbClr val="F81B02"/>
                </a:solidFill>
              </a:rPr>
              <a:t>TOLERANCES</a:t>
            </a:r>
          </a:p>
        </p:txBody>
      </p:sp>
      <p:sp>
        <p:nvSpPr>
          <p:cNvPr id="4" name="Text Placeholder 4">
            <a:extLst>
              <a:ext uri="{FF2B5EF4-FFF2-40B4-BE49-F238E27FC236}">
                <a16:creationId xmlns:a16="http://schemas.microsoft.com/office/drawing/2014/main" id="{11E77423-3884-43BD-AE21-DBC5632F0E6D}"/>
              </a:ext>
            </a:extLst>
          </p:cNvPr>
          <p:cNvSpPr txBox="1">
            <a:spLocks/>
          </p:cNvSpPr>
          <p:nvPr/>
        </p:nvSpPr>
        <p:spPr>
          <a:xfrm>
            <a:off x="8869645" y="0"/>
            <a:ext cx="2474443" cy="149629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None/>
            </a:pPr>
            <a:r>
              <a:rPr lang="en-GB" sz="2400" dirty="0">
                <a:solidFill>
                  <a:srgbClr val="F81B02"/>
                </a:solidFill>
              </a:rPr>
              <a:t>WEIGHTED</a:t>
            </a:r>
            <a:br>
              <a:rPr lang="en-GB" sz="2400" dirty="0">
                <a:solidFill>
                  <a:srgbClr val="F81B02"/>
                </a:solidFill>
              </a:rPr>
            </a:br>
            <a:r>
              <a:rPr lang="en-GB" sz="2400" dirty="0">
                <a:solidFill>
                  <a:srgbClr val="F81B02"/>
                </a:solidFill>
              </a:rPr>
              <a:t>EUCLIDEAN</a:t>
            </a:r>
            <a:br>
              <a:rPr lang="en-GB" sz="2400" dirty="0">
                <a:solidFill>
                  <a:srgbClr val="F81B02"/>
                </a:solidFill>
              </a:rPr>
            </a:br>
            <a:r>
              <a:rPr lang="en-GB" sz="2400" dirty="0">
                <a:solidFill>
                  <a:srgbClr val="F81B02"/>
                </a:solidFill>
              </a:rPr>
              <a:t>TOLERANCES</a:t>
            </a:r>
          </a:p>
        </p:txBody>
      </p:sp>
      <p:sp>
        <p:nvSpPr>
          <p:cNvPr id="14" name="Rectangle 13">
            <a:extLst>
              <a:ext uri="{FF2B5EF4-FFF2-40B4-BE49-F238E27FC236}">
                <a16:creationId xmlns:a16="http://schemas.microsoft.com/office/drawing/2014/main" id="{29DCC6A1-608D-439A-BA27-E70A7674D9DB}"/>
              </a:ext>
              <a:ext uri="{C183D7F6-B498-43B3-948B-1728B52AA6E4}">
                <adec:decorative xmlns:adec="http://schemas.microsoft.com/office/drawing/2017/decorative" val="1"/>
              </a:ext>
            </a:extLst>
          </p:cNvPr>
          <p:cNvSpPr/>
          <p:nvPr/>
        </p:nvSpPr>
        <p:spPr>
          <a:xfrm>
            <a:off x="4110272" y="0"/>
            <a:ext cx="31227" cy="6858000"/>
          </a:xfrm>
          <a:prstGeom prst="rect">
            <a:avLst/>
          </a:prstGeom>
          <a:solidFill>
            <a:srgbClr val="F81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CC499DC-A9B8-4089-AA33-41D03EC98BB5}"/>
              </a:ext>
              <a:ext uri="{C183D7F6-B498-43B3-948B-1728B52AA6E4}">
                <adec:decorative xmlns:adec="http://schemas.microsoft.com/office/drawing/2017/decorative" val="1"/>
              </a:ext>
            </a:extLst>
          </p:cNvPr>
          <p:cNvSpPr/>
          <p:nvPr/>
        </p:nvSpPr>
        <p:spPr>
          <a:xfrm>
            <a:off x="8070268" y="0"/>
            <a:ext cx="45720" cy="6858000"/>
          </a:xfrm>
          <a:prstGeom prst="rect">
            <a:avLst/>
          </a:prstGeom>
          <a:solidFill>
            <a:srgbClr val="F81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4">
            <a:extLst>
              <a:ext uri="{FF2B5EF4-FFF2-40B4-BE49-F238E27FC236}">
                <a16:creationId xmlns:a16="http://schemas.microsoft.com/office/drawing/2014/main" id="{7C89A87E-7BF0-4298-A910-FDB3B299AE6E}"/>
              </a:ext>
            </a:extLst>
          </p:cNvPr>
          <p:cNvSpPr txBox="1">
            <a:spLocks/>
          </p:cNvSpPr>
          <p:nvPr/>
        </p:nvSpPr>
        <p:spPr>
          <a:xfrm>
            <a:off x="4207605" y="0"/>
            <a:ext cx="3776790" cy="1388226"/>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None/>
            </a:pPr>
            <a:r>
              <a:rPr lang="en-GB" sz="2400" dirty="0">
                <a:solidFill>
                  <a:srgbClr val="F81B02"/>
                </a:solidFill>
              </a:rPr>
              <a:t>UNWEIGHTED</a:t>
            </a:r>
            <a:br>
              <a:rPr lang="en-GB" sz="2400" dirty="0">
                <a:solidFill>
                  <a:srgbClr val="F81B02"/>
                </a:solidFill>
              </a:rPr>
            </a:br>
            <a:r>
              <a:rPr lang="en-GB" sz="2400" dirty="0">
                <a:solidFill>
                  <a:srgbClr val="F81B02"/>
                </a:solidFill>
              </a:rPr>
              <a:t>EUCLIDEAN</a:t>
            </a:r>
            <a:br>
              <a:rPr lang="en-GB" sz="2400" dirty="0">
                <a:solidFill>
                  <a:srgbClr val="F81B02"/>
                </a:solidFill>
              </a:rPr>
            </a:br>
            <a:r>
              <a:rPr lang="en-GB" sz="2400" dirty="0">
                <a:solidFill>
                  <a:srgbClr val="F81B02"/>
                </a:solidFill>
              </a:rPr>
              <a:t>TOLERANCES</a:t>
            </a:r>
          </a:p>
        </p:txBody>
      </p:sp>
      <p:pic>
        <p:nvPicPr>
          <p:cNvPr id="20" name="Picture 19" descr="Similar to the previous plot, but now a circle illustrates the Euclidean tolerance.">
            <a:extLst>
              <a:ext uri="{FF2B5EF4-FFF2-40B4-BE49-F238E27FC236}">
                <a16:creationId xmlns:a16="http://schemas.microsoft.com/office/drawing/2014/main" id="{065363CB-C4C4-4CBB-AD04-6B9E78612F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4618" y="3179621"/>
            <a:ext cx="3657607" cy="3657607"/>
          </a:xfrm>
          <a:prstGeom prst="rect">
            <a:avLst/>
          </a:prstGeom>
        </p:spPr>
      </p:pic>
      <p:pic>
        <p:nvPicPr>
          <p:cNvPr id="22" name="Picture 21" descr="A scatter plot with variables x, and y, and 200 observations. One red dot, the target, is highlighted. A rectangle around the highlighted point illustrates the variable-specific tolerances.">
            <a:extLst>
              <a:ext uri="{FF2B5EF4-FFF2-40B4-BE49-F238E27FC236}">
                <a16:creationId xmlns:a16="http://schemas.microsoft.com/office/drawing/2014/main" id="{071CABBA-0640-4623-A718-40A9411ACA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618" y="3179622"/>
            <a:ext cx="3657607" cy="3657607"/>
          </a:xfrm>
          <a:prstGeom prst="rect">
            <a:avLst/>
          </a:prstGeom>
        </p:spPr>
      </p:pic>
      <p:sp>
        <p:nvSpPr>
          <p:cNvPr id="25" name="Content Placeholder 2">
            <a:extLst>
              <a:ext uri="{FF2B5EF4-FFF2-40B4-BE49-F238E27FC236}">
                <a16:creationId xmlns:a16="http://schemas.microsoft.com/office/drawing/2014/main" id="{7837C51E-4DD3-469C-A33C-75C3969668EC}"/>
              </a:ext>
            </a:extLst>
          </p:cNvPr>
          <p:cNvSpPr txBox="1">
            <a:spLocks/>
          </p:cNvSpPr>
          <p:nvPr/>
        </p:nvSpPr>
        <p:spPr>
          <a:xfrm>
            <a:off x="159661" y="1484978"/>
            <a:ext cx="3781288" cy="155748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en-GB" sz="1400" dirty="0">
                <a:latin typeface="Lucida Console" panose="020B0609040504020204" pitchFamily="49" charset="0"/>
                <a:cs typeface="Courier New" panose="02070309020205020404" pitchFamily="49" charset="0"/>
              </a:rPr>
              <a:t>df %&gt;%</a:t>
            </a:r>
            <a:br>
              <a:rPr lang="en-GB" sz="1400" dirty="0">
                <a:latin typeface="Lucida Console" panose="020B0609040504020204" pitchFamily="49" charset="0"/>
                <a:cs typeface="Courier New" panose="02070309020205020404" pitchFamily="49" charset="0"/>
              </a:rPr>
            </a:br>
            <a:r>
              <a:rPr lang="en-GB" sz="1400" dirty="0">
                <a:latin typeface="Lucida Console" panose="020B0609040504020204" pitchFamily="49" charset="0"/>
                <a:cs typeface="Courier New" panose="02070309020205020404" pitchFamily="49" charset="0"/>
              </a:rPr>
              <a:t>  </a:t>
            </a:r>
            <a:r>
              <a:rPr lang="en-GB" sz="1400" dirty="0" err="1">
                <a:latin typeface="Lucida Console" panose="020B0609040504020204" pitchFamily="49" charset="0"/>
                <a:cs typeface="Courier New" panose="02070309020205020404" pitchFamily="49" charset="0"/>
              </a:rPr>
              <a:t>split_by</a:t>
            </a:r>
            <a:r>
              <a:rPr lang="en-GB" sz="1400" dirty="0">
                <a:latin typeface="Lucida Console" panose="020B0609040504020204" pitchFamily="49" charset="0"/>
                <a:cs typeface="Courier New" panose="02070309020205020404" pitchFamily="49" charset="0"/>
              </a:rPr>
              <a:t>(iv, “a” ~ ”b”) %&gt;%</a:t>
            </a:r>
            <a:br>
              <a:rPr lang="en-GB" sz="1400" dirty="0">
                <a:latin typeface="Lucida Console" panose="020B0609040504020204" pitchFamily="49" charset="0"/>
                <a:cs typeface="Courier New" panose="02070309020205020404" pitchFamily="49" charset="0"/>
              </a:rPr>
            </a:br>
            <a:r>
              <a:rPr lang="en-GB" sz="1400" dirty="0">
                <a:latin typeface="Lucida Console" panose="020B0609040504020204" pitchFamily="49" charset="0"/>
                <a:cs typeface="Courier New" panose="02070309020205020404" pitchFamily="49" charset="0"/>
              </a:rPr>
              <a:t>  </a:t>
            </a:r>
            <a:r>
              <a:rPr lang="en-GB" sz="1400" dirty="0" err="1">
                <a:latin typeface="Lucida Console" panose="020B0609040504020204" pitchFamily="49" charset="0"/>
                <a:cs typeface="Courier New" panose="02070309020205020404" pitchFamily="49" charset="0"/>
              </a:rPr>
              <a:t>control_for</a:t>
            </a:r>
            <a:r>
              <a:rPr lang="en-GB" sz="1400" dirty="0">
                <a:latin typeface="Lucida Console" panose="020B0609040504020204" pitchFamily="49" charset="0"/>
                <a:cs typeface="Courier New" panose="02070309020205020404" pitchFamily="49" charset="0"/>
              </a:rPr>
              <a:t>(x, -0.25:0.25) %&gt;%</a:t>
            </a:r>
            <a:br>
              <a:rPr lang="en-GB" sz="1400" dirty="0">
                <a:latin typeface="Lucida Console" panose="020B0609040504020204" pitchFamily="49" charset="0"/>
                <a:cs typeface="Courier New" panose="02070309020205020404" pitchFamily="49" charset="0"/>
              </a:rPr>
            </a:br>
            <a:r>
              <a:rPr lang="en-GB" sz="1400" dirty="0">
                <a:latin typeface="Lucida Console" panose="020B0609040504020204" pitchFamily="49" charset="0"/>
                <a:cs typeface="Courier New" panose="02070309020205020404" pitchFamily="49" charset="0"/>
              </a:rPr>
              <a:t>  </a:t>
            </a:r>
            <a:r>
              <a:rPr lang="en-GB" sz="1400" dirty="0" err="1">
                <a:latin typeface="Lucida Console" panose="020B0609040504020204" pitchFamily="49" charset="0"/>
                <a:cs typeface="Courier New" panose="02070309020205020404" pitchFamily="49" charset="0"/>
              </a:rPr>
              <a:t>control_for</a:t>
            </a:r>
            <a:r>
              <a:rPr lang="en-GB" sz="1400" dirty="0">
                <a:latin typeface="Lucida Console" panose="020B0609040504020204" pitchFamily="49" charset="0"/>
                <a:cs typeface="Courier New" panose="02070309020205020404" pitchFamily="49" charset="0"/>
              </a:rPr>
              <a:t>(y, -0.75:0.75) %&gt;%</a:t>
            </a:r>
            <a:br>
              <a:rPr lang="en-GB" sz="1400" dirty="0">
                <a:latin typeface="Lucida Console" panose="020B0609040504020204" pitchFamily="49" charset="0"/>
                <a:cs typeface="Courier New" panose="02070309020205020404" pitchFamily="49" charset="0"/>
              </a:rPr>
            </a:br>
            <a:r>
              <a:rPr lang="en-GB" sz="1400" dirty="0">
                <a:latin typeface="Lucida Console" panose="020B0609040504020204" pitchFamily="49" charset="0"/>
                <a:cs typeface="Courier New" panose="02070309020205020404" pitchFamily="49" charset="0"/>
              </a:rPr>
              <a:t>  generate(1)</a:t>
            </a:r>
          </a:p>
        </p:txBody>
      </p:sp>
      <p:sp>
        <p:nvSpPr>
          <p:cNvPr id="26" name="Content Placeholder 2">
            <a:extLst>
              <a:ext uri="{FF2B5EF4-FFF2-40B4-BE49-F238E27FC236}">
                <a16:creationId xmlns:a16="http://schemas.microsoft.com/office/drawing/2014/main" id="{F9A32B2D-0128-4177-BF6E-92C844EAB22C}"/>
              </a:ext>
            </a:extLst>
          </p:cNvPr>
          <p:cNvSpPr txBox="1">
            <a:spLocks/>
          </p:cNvSpPr>
          <p:nvPr/>
        </p:nvSpPr>
        <p:spPr>
          <a:xfrm>
            <a:off x="4218862" y="1484978"/>
            <a:ext cx="3781288" cy="1557486"/>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en-GB" sz="1400" dirty="0">
                <a:latin typeface="Lucida Console" panose="020B0609040504020204" pitchFamily="49" charset="0"/>
                <a:cs typeface="Courier New" panose="02070309020205020404" pitchFamily="49" charset="0"/>
              </a:rPr>
              <a:t>df %&gt;%</a:t>
            </a:r>
            <a:br>
              <a:rPr lang="en-GB" sz="1400" dirty="0">
                <a:latin typeface="Lucida Console" panose="020B0609040504020204" pitchFamily="49" charset="0"/>
                <a:cs typeface="Courier New" panose="02070309020205020404" pitchFamily="49" charset="0"/>
              </a:rPr>
            </a:br>
            <a:r>
              <a:rPr lang="en-GB" sz="1400" dirty="0">
                <a:latin typeface="Lucida Console" panose="020B0609040504020204" pitchFamily="49" charset="0"/>
                <a:cs typeface="Courier New" panose="02070309020205020404" pitchFamily="49" charset="0"/>
              </a:rPr>
              <a:t>  </a:t>
            </a:r>
            <a:r>
              <a:rPr lang="en-GB" sz="1400" dirty="0" err="1">
                <a:latin typeface="Lucida Console" panose="020B0609040504020204" pitchFamily="49" charset="0"/>
                <a:cs typeface="Courier New" panose="02070309020205020404" pitchFamily="49" charset="0"/>
              </a:rPr>
              <a:t>split_by</a:t>
            </a:r>
            <a:r>
              <a:rPr lang="en-GB" sz="1400" dirty="0">
                <a:latin typeface="Lucida Console" panose="020B0609040504020204" pitchFamily="49" charset="0"/>
                <a:cs typeface="Courier New" panose="02070309020205020404" pitchFamily="49" charset="0"/>
              </a:rPr>
              <a:t>(iv, “a” ~ ”b”) %&gt;%</a:t>
            </a:r>
            <a:br>
              <a:rPr lang="en-GB" sz="1400" dirty="0">
                <a:latin typeface="Lucida Console" panose="020B0609040504020204" pitchFamily="49" charset="0"/>
                <a:cs typeface="Courier New" panose="02070309020205020404" pitchFamily="49" charset="0"/>
              </a:rPr>
            </a:br>
            <a:r>
              <a:rPr lang="en-GB" sz="1400" dirty="0">
                <a:latin typeface="Lucida Console" panose="020B0609040504020204" pitchFamily="49" charset="0"/>
                <a:cs typeface="Courier New" panose="02070309020205020404" pitchFamily="49" charset="0"/>
              </a:rPr>
              <a:t>  </a:t>
            </a:r>
            <a:r>
              <a:rPr lang="en-GB" sz="1400" dirty="0" err="1">
                <a:latin typeface="Lucida Console" panose="020B0609040504020204" pitchFamily="49" charset="0"/>
                <a:cs typeface="Courier New" panose="02070309020205020404" pitchFamily="49" charset="0"/>
              </a:rPr>
              <a:t>control_for_euc</a:t>
            </a:r>
            <a:r>
              <a:rPr lang="en-GB" sz="1400" dirty="0">
                <a:latin typeface="Lucida Console" panose="020B0609040504020204" pitchFamily="49" charset="0"/>
                <a:cs typeface="Courier New" panose="02070309020205020404" pitchFamily="49" charset="0"/>
              </a:rPr>
              <a:t>(</a:t>
            </a:r>
            <a:br>
              <a:rPr lang="en-GB" sz="1400" dirty="0">
                <a:latin typeface="Lucida Console" panose="020B0609040504020204" pitchFamily="49" charset="0"/>
                <a:cs typeface="Courier New" panose="02070309020205020404" pitchFamily="49" charset="0"/>
              </a:rPr>
            </a:br>
            <a:r>
              <a:rPr lang="en-GB" sz="1400" dirty="0">
                <a:latin typeface="Lucida Console" panose="020B0609040504020204" pitchFamily="49" charset="0"/>
                <a:cs typeface="Courier New" panose="02070309020205020404" pitchFamily="49" charset="0"/>
              </a:rPr>
              <a:t>    c(x, y), 0:0.5</a:t>
            </a:r>
            <a:br>
              <a:rPr lang="en-GB" sz="1400" dirty="0">
                <a:latin typeface="Lucida Console" panose="020B0609040504020204" pitchFamily="49" charset="0"/>
                <a:cs typeface="Courier New" panose="02070309020205020404" pitchFamily="49" charset="0"/>
              </a:rPr>
            </a:br>
            <a:r>
              <a:rPr lang="en-GB" sz="1400" dirty="0">
                <a:latin typeface="Lucida Console" panose="020B0609040504020204" pitchFamily="49" charset="0"/>
                <a:cs typeface="Courier New" panose="02070309020205020404" pitchFamily="49" charset="0"/>
              </a:rPr>
              <a:t>  ) %&gt;%</a:t>
            </a:r>
            <a:br>
              <a:rPr lang="en-GB" sz="1400" dirty="0">
                <a:latin typeface="Lucida Console" panose="020B0609040504020204" pitchFamily="49" charset="0"/>
                <a:cs typeface="Courier New" panose="02070309020205020404" pitchFamily="49" charset="0"/>
              </a:rPr>
            </a:br>
            <a:r>
              <a:rPr lang="en-GB" sz="1400" dirty="0">
                <a:latin typeface="Lucida Console" panose="020B0609040504020204" pitchFamily="49" charset="0"/>
                <a:cs typeface="Courier New" panose="02070309020205020404" pitchFamily="49" charset="0"/>
              </a:rPr>
              <a:t>  generate(1)</a:t>
            </a:r>
          </a:p>
        </p:txBody>
      </p:sp>
      <p:sp>
        <p:nvSpPr>
          <p:cNvPr id="27" name="Content Placeholder 2">
            <a:extLst>
              <a:ext uri="{FF2B5EF4-FFF2-40B4-BE49-F238E27FC236}">
                <a16:creationId xmlns:a16="http://schemas.microsoft.com/office/drawing/2014/main" id="{1748A72D-9B62-4D1A-AA95-0DD4EB3C6232}"/>
              </a:ext>
            </a:extLst>
          </p:cNvPr>
          <p:cNvSpPr txBox="1">
            <a:spLocks/>
          </p:cNvSpPr>
          <p:nvPr/>
        </p:nvSpPr>
        <p:spPr>
          <a:xfrm>
            <a:off x="8294031" y="1484978"/>
            <a:ext cx="3781288" cy="1557486"/>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en-GB" sz="1400" dirty="0">
                <a:latin typeface="Lucida Console" panose="020B0609040504020204" pitchFamily="49" charset="0"/>
                <a:cs typeface="Courier New" panose="02070309020205020404" pitchFamily="49" charset="0"/>
              </a:rPr>
              <a:t>df %&gt;%</a:t>
            </a:r>
            <a:br>
              <a:rPr lang="en-GB" sz="1400" dirty="0">
                <a:latin typeface="Lucida Console" panose="020B0609040504020204" pitchFamily="49" charset="0"/>
                <a:cs typeface="Courier New" panose="02070309020205020404" pitchFamily="49" charset="0"/>
              </a:rPr>
            </a:br>
            <a:r>
              <a:rPr lang="en-GB" sz="1400" dirty="0">
                <a:latin typeface="Lucida Console" panose="020B0609040504020204" pitchFamily="49" charset="0"/>
                <a:cs typeface="Courier New" panose="02070309020205020404" pitchFamily="49" charset="0"/>
              </a:rPr>
              <a:t>  </a:t>
            </a:r>
            <a:r>
              <a:rPr lang="en-GB" sz="1400" dirty="0" err="1">
                <a:latin typeface="Lucida Console" panose="020B0609040504020204" pitchFamily="49" charset="0"/>
                <a:cs typeface="Courier New" panose="02070309020205020404" pitchFamily="49" charset="0"/>
              </a:rPr>
              <a:t>split_by</a:t>
            </a:r>
            <a:r>
              <a:rPr lang="en-GB" sz="1400" dirty="0">
                <a:latin typeface="Lucida Console" panose="020B0609040504020204" pitchFamily="49" charset="0"/>
                <a:cs typeface="Courier New" panose="02070309020205020404" pitchFamily="49" charset="0"/>
              </a:rPr>
              <a:t>(iv, “a” ~ ”b”) %&gt;%</a:t>
            </a:r>
            <a:br>
              <a:rPr lang="en-GB" sz="1400" dirty="0">
                <a:latin typeface="Lucida Console" panose="020B0609040504020204" pitchFamily="49" charset="0"/>
                <a:cs typeface="Courier New" panose="02070309020205020404" pitchFamily="49" charset="0"/>
              </a:rPr>
            </a:br>
            <a:r>
              <a:rPr lang="en-GB" sz="1400" dirty="0">
                <a:latin typeface="Lucida Console" panose="020B0609040504020204" pitchFamily="49" charset="0"/>
                <a:cs typeface="Courier New" panose="02070309020205020404" pitchFamily="49" charset="0"/>
              </a:rPr>
              <a:t>  </a:t>
            </a:r>
            <a:r>
              <a:rPr lang="en-GB" sz="1400" dirty="0" err="1">
                <a:latin typeface="Lucida Console" panose="020B0609040504020204" pitchFamily="49" charset="0"/>
                <a:cs typeface="Courier New" panose="02070309020205020404" pitchFamily="49" charset="0"/>
              </a:rPr>
              <a:t>control_for_euc</a:t>
            </a:r>
            <a:r>
              <a:rPr lang="en-GB" sz="1400" dirty="0">
                <a:latin typeface="Lucida Console" panose="020B0609040504020204" pitchFamily="49" charset="0"/>
                <a:cs typeface="Courier New" panose="02070309020205020404" pitchFamily="49" charset="0"/>
              </a:rPr>
              <a:t>(</a:t>
            </a:r>
            <a:br>
              <a:rPr lang="en-GB" sz="1400" dirty="0">
                <a:latin typeface="Lucida Console" panose="020B0609040504020204" pitchFamily="49" charset="0"/>
                <a:cs typeface="Courier New" panose="02070309020205020404" pitchFamily="49" charset="0"/>
              </a:rPr>
            </a:br>
            <a:r>
              <a:rPr lang="en-GB" sz="1400" dirty="0">
                <a:latin typeface="Lucida Console" panose="020B0609040504020204" pitchFamily="49" charset="0"/>
                <a:cs typeface="Courier New" panose="02070309020205020404" pitchFamily="49" charset="0"/>
              </a:rPr>
              <a:t>    c(x, y), 0:0.5,</a:t>
            </a:r>
            <a:br>
              <a:rPr lang="en-GB" sz="1400" dirty="0">
                <a:latin typeface="Lucida Console" panose="020B0609040504020204" pitchFamily="49" charset="0"/>
                <a:cs typeface="Courier New" panose="02070309020205020404" pitchFamily="49" charset="0"/>
              </a:rPr>
            </a:br>
            <a:r>
              <a:rPr lang="en-GB" sz="1400" dirty="0">
                <a:latin typeface="Lucida Console" panose="020B0609040504020204" pitchFamily="49" charset="0"/>
                <a:cs typeface="Courier New" panose="02070309020205020404" pitchFamily="49" charset="0"/>
              </a:rPr>
              <a:t>    weights = c(3, 1)</a:t>
            </a:r>
            <a:br>
              <a:rPr lang="en-GB" sz="1400" dirty="0">
                <a:latin typeface="Lucida Console" panose="020B0609040504020204" pitchFamily="49" charset="0"/>
                <a:cs typeface="Courier New" panose="02070309020205020404" pitchFamily="49" charset="0"/>
              </a:rPr>
            </a:br>
            <a:r>
              <a:rPr lang="en-GB" sz="1400" dirty="0">
                <a:latin typeface="Lucida Console" panose="020B0609040504020204" pitchFamily="49" charset="0"/>
                <a:cs typeface="Courier New" panose="02070309020205020404" pitchFamily="49" charset="0"/>
              </a:rPr>
              <a:t>  ) %&gt;%</a:t>
            </a:r>
            <a:br>
              <a:rPr lang="en-GB" sz="1400" dirty="0">
                <a:latin typeface="Lucida Console" panose="020B0609040504020204" pitchFamily="49" charset="0"/>
                <a:cs typeface="Courier New" panose="02070309020205020404" pitchFamily="49" charset="0"/>
              </a:rPr>
            </a:br>
            <a:r>
              <a:rPr lang="en-GB" sz="1400" dirty="0">
                <a:latin typeface="Lucida Console" panose="020B0609040504020204" pitchFamily="49" charset="0"/>
                <a:cs typeface="Courier New" panose="02070309020205020404" pitchFamily="49" charset="0"/>
              </a:rPr>
              <a:t>  generate(1)</a:t>
            </a:r>
          </a:p>
        </p:txBody>
      </p:sp>
      <p:pic>
        <p:nvPicPr>
          <p:cNvPr id="31" name="Picture 30" descr="Similar to the previous plot, but now a Euclidean distance has been weighted to depict an ellipsis.">
            <a:extLst>
              <a:ext uri="{FF2B5EF4-FFF2-40B4-BE49-F238E27FC236}">
                <a16:creationId xmlns:a16="http://schemas.microsoft.com/office/drawing/2014/main" id="{627BBDEF-245A-44D1-B1D3-CA80E9FB0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5871" y="3179620"/>
            <a:ext cx="3657607" cy="3657607"/>
          </a:xfrm>
          <a:prstGeom prst="rect">
            <a:avLst/>
          </a:prstGeom>
        </p:spPr>
      </p:pic>
    </p:spTree>
    <p:extLst>
      <p:ext uri="{BB962C8B-B14F-4D97-AF65-F5344CB8AC3E}">
        <p14:creationId xmlns:p14="http://schemas.microsoft.com/office/powerpoint/2010/main" val="30379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3" grpId="0" animBg="1"/>
      <p:bldP spid="15" grpId="0"/>
      <p:bldP spid="26"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2"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accent1">
                  <a:alpha val="1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accent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accent1">
                  <a:alpha val="7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2"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3"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accent1">
                  <a:alpha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accent1">
                  <a:alpha val="4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0"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72C19937-6485-459B-8724-9644FBBAD6C9}"/>
              </a:ext>
            </a:extLst>
          </p:cNvPr>
          <p:cNvSpPr>
            <a:spLocks noGrp="1"/>
          </p:cNvSpPr>
          <p:nvPr>
            <p:ph type="ctrTitle"/>
          </p:nvPr>
        </p:nvSpPr>
        <p:spPr>
          <a:xfrm>
            <a:off x="1620040" y="1290214"/>
            <a:ext cx="8857193" cy="2610307"/>
          </a:xfrm>
        </p:spPr>
        <p:txBody>
          <a:bodyPr>
            <a:normAutofit/>
          </a:bodyPr>
          <a:lstStyle/>
          <a:p>
            <a:pPr algn="l"/>
            <a:r>
              <a:rPr lang="en-GB" sz="7200" dirty="0">
                <a:solidFill>
                  <a:schemeClr val="accent1"/>
                </a:solidFill>
              </a:rPr>
              <a:t>An example with code</a:t>
            </a:r>
          </a:p>
        </p:txBody>
      </p:sp>
      <p:sp>
        <p:nvSpPr>
          <p:cNvPr id="62" name="Isosceles Triangle 61">
            <a:extLst>
              <a:ext uri="{FF2B5EF4-FFF2-40B4-BE49-F238E27FC236}">
                <a16:creationId xmlns:a16="http://schemas.microsoft.com/office/drawing/2014/main" id="{3F39476B-1A6D-47CB-AC7A-FB87EF003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90253" y="3276595"/>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030" name="Picture 6" descr="The logo for the R programming language">
            <a:extLst>
              <a:ext uri="{FF2B5EF4-FFF2-40B4-BE49-F238E27FC236}">
                <a16:creationId xmlns:a16="http://schemas.microsoft.com/office/drawing/2014/main" id="{3AA56622-C26F-46C9-BD90-01BE402ED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077" y="4578855"/>
            <a:ext cx="1835569" cy="142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634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80244D7-C9D0-4F21-A0F4-24CD85B0F04D}"/>
              </a:ext>
            </a:extLst>
          </p:cNvPr>
          <p:cNvSpPr txBox="1">
            <a:spLocks/>
          </p:cNvSpPr>
          <p:nvPr/>
        </p:nvSpPr>
        <p:spPr>
          <a:xfrm>
            <a:off x="354593" y="294442"/>
            <a:ext cx="6265088" cy="68580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n-GB" sz="2400" dirty="0">
                <a:solidFill>
                  <a:srgbClr val="F81B02"/>
                </a:solidFill>
              </a:rPr>
              <a:t>Other Useful </a:t>
            </a:r>
            <a:r>
              <a:rPr lang="en-GB" sz="2400" dirty="0" err="1">
                <a:solidFill>
                  <a:srgbClr val="F81B02"/>
                </a:solidFill>
              </a:rPr>
              <a:t>LexOPS</a:t>
            </a:r>
            <a:r>
              <a:rPr lang="en-GB" sz="2400" dirty="0">
                <a:solidFill>
                  <a:srgbClr val="F81B02"/>
                </a:solidFill>
              </a:rPr>
              <a:t> Functions</a:t>
            </a:r>
          </a:p>
        </p:txBody>
      </p:sp>
      <p:sp>
        <p:nvSpPr>
          <p:cNvPr id="3" name="Content Placeholder 3">
            <a:extLst>
              <a:ext uri="{FF2B5EF4-FFF2-40B4-BE49-F238E27FC236}">
                <a16:creationId xmlns:a16="http://schemas.microsoft.com/office/drawing/2014/main" id="{002B5322-5D62-439A-B51F-DFEE1542238E}"/>
              </a:ext>
            </a:extLst>
          </p:cNvPr>
          <p:cNvSpPr txBox="1">
            <a:spLocks/>
          </p:cNvSpPr>
          <p:nvPr/>
        </p:nvSpPr>
        <p:spPr>
          <a:xfrm>
            <a:off x="354760" y="980242"/>
            <a:ext cx="11011232" cy="5728468"/>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err="1">
                <a:latin typeface="Lucida Console" panose="020B0609040504020204" pitchFamily="49" charset="0"/>
              </a:rPr>
              <a:t>control_for_map</a:t>
            </a:r>
            <a:r>
              <a:rPr lang="en-US" sz="2000" dirty="0">
                <a:latin typeface="Lucida Console" panose="020B0609040504020204" pitchFamily="49" charset="0"/>
              </a:rPr>
              <a:t>() </a:t>
            </a:r>
            <a:r>
              <a:rPr lang="en-US" sz="2000" dirty="0"/>
              <a:t>– Define higher-order controls which are calculated each iteration with a function. Lets you control for more complicated variables like semantic similarity.</a:t>
            </a:r>
          </a:p>
          <a:p>
            <a:r>
              <a:rPr lang="en-US" sz="2000" dirty="0" err="1">
                <a:latin typeface="Lucida Console" panose="020B0609040504020204" pitchFamily="49" charset="0"/>
              </a:rPr>
              <a:t>split_random</a:t>
            </a:r>
            <a:r>
              <a:rPr lang="en-US" sz="2000" dirty="0">
                <a:latin typeface="Lucida Console" panose="020B0609040504020204" pitchFamily="49" charset="0"/>
              </a:rPr>
              <a:t>() </a:t>
            </a:r>
            <a:r>
              <a:rPr lang="en-US" sz="2000" dirty="0"/>
              <a:t>– Perform a random split rather than splitting on a variable. This is useful for within subjects designs which alter things other than stimuli, e.g., task effects.</a:t>
            </a:r>
          </a:p>
          <a:p>
            <a:endParaRPr lang="en-US" sz="2000" dirty="0"/>
          </a:p>
          <a:p>
            <a:r>
              <a:rPr lang="en-US" sz="2000" dirty="0" err="1">
                <a:latin typeface="Lucida Console" panose="020B0609040504020204" pitchFamily="49" charset="0"/>
              </a:rPr>
              <a:t>plot_sample</a:t>
            </a:r>
            <a:r>
              <a:rPr lang="en-US" sz="2000" dirty="0">
                <a:latin typeface="Lucida Console" panose="020B0609040504020204" pitchFamily="49" charset="0"/>
              </a:rPr>
              <a:t>() </a:t>
            </a:r>
            <a:r>
              <a:rPr lang="en-US" sz="2000" dirty="0"/>
              <a:t>– See how representative the generated stimuli are on the variables in your design.</a:t>
            </a:r>
          </a:p>
          <a:p>
            <a:r>
              <a:rPr lang="en-US" sz="2000" dirty="0" err="1">
                <a:latin typeface="Lucida Console" panose="020B0609040504020204" pitchFamily="49" charset="0"/>
              </a:rPr>
              <a:t>plot_iterations</a:t>
            </a:r>
            <a:r>
              <a:rPr lang="en-US" sz="2000" dirty="0">
                <a:latin typeface="Lucida Console" panose="020B0609040504020204" pitchFamily="49" charset="0"/>
              </a:rPr>
              <a:t>() </a:t>
            </a:r>
            <a:r>
              <a:rPr lang="en-US" sz="2000" dirty="0"/>
              <a:t>– Diagnose the algorithm’s results. Shows the cumulative count of items generated over all iterations.</a:t>
            </a:r>
          </a:p>
          <a:p>
            <a:r>
              <a:rPr lang="en-US" sz="2000" dirty="0" err="1">
                <a:latin typeface="Lucida Console" panose="020B0609040504020204" pitchFamily="49" charset="0"/>
              </a:rPr>
              <a:t>cite_design</a:t>
            </a:r>
            <a:r>
              <a:rPr lang="en-US" sz="2000" dirty="0">
                <a:latin typeface="Lucida Console" panose="020B0609040504020204" pitchFamily="49" charset="0"/>
              </a:rPr>
              <a:t>() </a:t>
            </a:r>
            <a:r>
              <a:rPr lang="en-US" sz="2000" dirty="0"/>
              <a:t>– List the variables you’ve used which probably need describing and citing when you write up your methods.</a:t>
            </a:r>
          </a:p>
          <a:p>
            <a:endParaRPr lang="en-US" sz="2000" dirty="0"/>
          </a:p>
          <a:p>
            <a:r>
              <a:rPr lang="en-US" sz="2000" dirty="0" err="1">
                <a:latin typeface="Lucida Console" panose="020B0609040504020204" pitchFamily="49" charset="0"/>
              </a:rPr>
              <a:t>run_shiny</a:t>
            </a:r>
            <a:r>
              <a:rPr lang="en-US" sz="2000" dirty="0">
                <a:latin typeface="Lucida Console" panose="020B0609040504020204" pitchFamily="49" charset="0"/>
              </a:rPr>
              <a:t>() </a:t>
            </a:r>
            <a:r>
              <a:rPr lang="en-US" sz="2000" dirty="0"/>
              <a:t>– Run the </a:t>
            </a:r>
            <a:r>
              <a:rPr lang="en-US" sz="2000" dirty="0" err="1"/>
              <a:t>LexOPS</a:t>
            </a:r>
            <a:r>
              <a:rPr lang="en-US" sz="2000" dirty="0"/>
              <a:t> shiny app. This is a friendly GUI with lots of useful </a:t>
            </a:r>
            <a:r>
              <a:rPr lang="en-US" sz="2000" dirty="0" err="1"/>
              <a:t>visualisation</a:t>
            </a:r>
            <a:r>
              <a:rPr lang="en-US" sz="2000" dirty="0"/>
              <a:t>, which can translate options to reproducible </a:t>
            </a:r>
            <a:r>
              <a:rPr lang="en-US" sz="2000" dirty="0" err="1"/>
              <a:t>LexOPS</a:t>
            </a:r>
            <a:r>
              <a:rPr lang="en-US" sz="2000" dirty="0"/>
              <a:t> code.</a:t>
            </a:r>
          </a:p>
          <a:p>
            <a:endParaRPr lang="en-US" sz="2000" dirty="0"/>
          </a:p>
          <a:p>
            <a:endParaRPr lang="en-US" sz="2000" i="1" dirty="0"/>
          </a:p>
        </p:txBody>
      </p:sp>
      <p:sp>
        <p:nvSpPr>
          <p:cNvPr id="14" name="Rectangle 13">
            <a:extLst>
              <a:ext uri="{FF2B5EF4-FFF2-40B4-BE49-F238E27FC236}">
                <a16:creationId xmlns:a16="http://schemas.microsoft.com/office/drawing/2014/main" id="{29DCC6A1-608D-439A-BA27-E70A7674D9DB}"/>
              </a:ext>
              <a:ext uri="{C183D7F6-B498-43B3-948B-1728B52AA6E4}">
                <adec:decorative xmlns:adec="http://schemas.microsoft.com/office/drawing/2017/decorative" val="1"/>
              </a:ext>
            </a:extLst>
          </p:cNvPr>
          <p:cNvSpPr/>
          <p:nvPr/>
        </p:nvSpPr>
        <p:spPr>
          <a:xfrm>
            <a:off x="11770242" y="0"/>
            <a:ext cx="421757" cy="6858000"/>
          </a:xfrm>
          <a:prstGeom prst="rect">
            <a:avLst/>
          </a:prstGeom>
          <a:solidFill>
            <a:srgbClr val="F81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0252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41">
            <a:extLst>
              <a:ext uri="{FF2B5EF4-FFF2-40B4-BE49-F238E27FC236}">
                <a16:creationId xmlns:a16="http://schemas.microsoft.com/office/drawing/2014/main" id="{65CD016E-5031-49BE-9253-598979EEA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88642"/>
          </a:xfrm>
          <a:custGeom>
            <a:avLst/>
            <a:gdLst>
              <a:gd name="connsiteX0" fmla="*/ 0 w 12192000"/>
              <a:gd name="connsiteY0" fmla="*/ 0 h 1188642"/>
              <a:gd name="connsiteX1" fmla="*/ 12192000 w 12192000"/>
              <a:gd name="connsiteY1" fmla="*/ 0 h 1188642"/>
              <a:gd name="connsiteX2" fmla="*/ 12192000 w 12192000"/>
              <a:gd name="connsiteY2" fmla="*/ 839697 h 1188642"/>
              <a:gd name="connsiteX3" fmla="*/ 12113803 w 12192000"/>
              <a:gd name="connsiteY3" fmla="*/ 847980 h 1188642"/>
              <a:gd name="connsiteX4" fmla="*/ 6753597 w 12192000"/>
              <a:gd name="connsiteY4" fmla="*/ 1171537 h 1188642"/>
              <a:gd name="connsiteX5" fmla="*/ 400746 w 12192000"/>
              <a:gd name="connsiteY5" fmla="*/ 1000194 h 1188642"/>
              <a:gd name="connsiteX6" fmla="*/ 0 w 12192000"/>
              <a:gd name="connsiteY6" fmla="*/ 963218 h 118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188642">
                <a:moveTo>
                  <a:pt x="0" y="0"/>
                </a:moveTo>
                <a:lnTo>
                  <a:pt x="12192000" y="0"/>
                </a:lnTo>
                <a:lnTo>
                  <a:pt x="12192000" y="839697"/>
                </a:lnTo>
                <a:lnTo>
                  <a:pt x="12113803" y="847980"/>
                </a:lnTo>
                <a:cubicBezTo>
                  <a:pt x="10139508" y="1045929"/>
                  <a:pt x="8237152" y="1138932"/>
                  <a:pt x="6753597" y="1171537"/>
                </a:cubicBezTo>
                <a:cubicBezTo>
                  <a:pt x="4940363" y="1211386"/>
                  <a:pt x="2657278" y="1192056"/>
                  <a:pt x="400746" y="1000194"/>
                </a:cubicBezTo>
                <a:lnTo>
                  <a:pt x="0" y="963218"/>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74" name="Group 43">
            <a:extLst>
              <a:ext uri="{FF2B5EF4-FFF2-40B4-BE49-F238E27FC236}">
                <a16:creationId xmlns:a16="http://schemas.microsoft.com/office/drawing/2014/main" id="{503631E2-1718-4F37-AF4F-56ED9E0F52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5" name="Freeform 5">
              <a:extLst>
                <a:ext uri="{FF2B5EF4-FFF2-40B4-BE49-F238E27FC236}">
                  <a16:creationId xmlns:a16="http://schemas.microsoft.com/office/drawing/2014/main" id="{D6E43AAA-0A9C-4A11-B5E4-76598F43E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6">
              <a:extLst>
                <a:ext uri="{FF2B5EF4-FFF2-40B4-BE49-F238E27FC236}">
                  <a16:creationId xmlns:a16="http://schemas.microsoft.com/office/drawing/2014/main" id="{0DAF0EFB-E124-47F9-A92D-5ACF35117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7">
              <a:extLst>
                <a:ext uri="{FF2B5EF4-FFF2-40B4-BE49-F238E27FC236}">
                  <a16:creationId xmlns:a16="http://schemas.microsoft.com/office/drawing/2014/main" id="{C37653B8-17BA-4001-BEE1-4E6991EAB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8">
              <a:extLst>
                <a:ext uri="{FF2B5EF4-FFF2-40B4-BE49-F238E27FC236}">
                  <a16:creationId xmlns:a16="http://schemas.microsoft.com/office/drawing/2014/main" id="{6467AAAF-9A62-48E9-A977-E1E1720168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2">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9">
              <a:extLst>
                <a:ext uri="{FF2B5EF4-FFF2-40B4-BE49-F238E27FC236}">
                  <a16:creationId xmlns:a16="http://schemas.microsoft.com/office/drawing/2014/main" id="{3FF402E9-42A2-4489-8A1C-33D431C82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2">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0" name="Freeform 10">
              <a:extLst>
                <a:ext uri="{FF2B5EF4-FFF2-40B4-BE49-F238E27FC236}">
                  <a16:creationId xmlns:a16="http://schemas.microsoft.com/office/drawing/2014/main" id="{746F500E-5E65-412F-9151-128D8A8A10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2">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 name="Freeform 11">
              <a:extLst>
                <a:ext uri="{FF2B5EF4-FFF2-40B4-BE49-F238E27FC236}">
                  <a16:creationId xmlns:a16="http://schemas.microsoft.com/office/drawing/2014/main" id="{2ED6AF5D-CDAA-4496-B382-BC011CD7D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2">
              <a:extLst>
                <a:ext uri="{FF2B5EF4-FFF2-40B4-BE49-F238E27FC236}">
                  <a16:creationId xmlns:a16="http://schemas.microsoft.com/office/drawing/2014/main" id="{B83CA955-24B2-49CA-AD12-346DC89C1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3">
              <a:extLst>
                <a:ext uri="{FF2B5EF4-FFF2-40B4-BE49-F238E27FC236}">
                  <a16:creationId xmlns:a16="http://schemas.microsoft.com/office/drawing/2014/main" id="{6A25F8E2-F649-499C-9F8E-63D9C7D6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4">
              <a:extLst>
                <a:ext uri="{FF2B5EF4-FFF2-40B4-BE49-F238E27FC236}">
                  <a16:creationId xmlns:a16="http://schemas.microsoft.com/office/drawing/2014/main" id="{F2C3541D-E273-4F5F-B0C9-58EB62CAD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5">
              <a:extLst>
                <a:ext uri="{FF2B5EF4-FFF2-40B4-BE49-F238E27FC236}">
                  <a16:creationId xmlns:a16="http://schemas.microsoft.com/office/drawing/2014/main" id="{5DAADE8A-1FC9-4E7A-A73D-E361E88A6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6">
              <a:extLst>
                <a:ext uri="{FF2B5EF4-FFF2-40B4-BE49-F238E27FC236}">
                  <a16:creationId xmlns:a16="http://schemas.microsoft.com/office/drawing/2014/main" id="{E080E18A-9973-41CF-A8C2-A23444BA5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7">
              <a:extLst>
                <a:ext uri="{FF2B5EF4-FFF2-40B4-BE49-F238E27FC236}">
                  <a16:creationId xmlns:a16="http://schemas.microsoft.com/office/drawing/2014/main" id="{9747E375-DB87-4737-971E-BE07BEF29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18">
              <a:extLst>
                <a:ext uri="{FF2B5EF4-FFF2-40B4-BE49-F238E27FC236}">
                  <a16:creationId xmlns:a16="http://schemas.microsoft.com/office/drawing/2014/main" id="{DDD91999-92A7-46A7-A2A4-E610DD63A7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9">
              <a:extLst>
                <a:ext uri="{FF2B5EF4-FFF2-40B4-BE49-F238E27FC236}">
                  <a16:creationId xmlns:a16="http://schemas.microsoft.com/office/drawing/2014/main" id="{DE59C638-9FC3-4C07-A488-7CC46DABB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0">
              <a:extLst>
                <a:ext uri="{FF2B5EF4-FFF2-40B4-BE49-F238E27FC236}">
                  <a16:creationId xmlns:a16="http://schemas.microsoft.com/office/drawing/2014/main" id="{DDAD8E32-C8C2-4CB6-A1DD-57773D26B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2">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1" name="Freeform 21">
              <a:extLst>
                <a:ext uri="{FF2B5EF4-FFF2-40B4-BE49-F238E27FC236}">
                  <a16:creationId xmlns:a16="http://schemas.microsoft.com/office/drawing/2014/main" id="{992C2CA5-FC63-4CD4-9E9D-E508AB0F3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2">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2" name="Freeform 22">
              <a:extLst>
                <a:ext uri="{FF2B5EF4-FFF2-40B4-BE49-F238E27FC236}">
                  <a16:creationId xmlns:a16="http://schemas.microsoft.com/office/drawing/2014/main" id="{7BC83671-DBAB-4D1A-9130-A1C91C37C9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3">
              <a:extLst>
                <a:ext uri="{FF2B5EF4-FFF2-40B4-BE49-F238E27FC236}">
                  <a16:creationId xmlns:a16="http://schemas.microsoft.com/office/drawing/2014/main" id="{5A8C4915-0ECE-472C-88DC-CCA9C37ED0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24">
              <a:extLst>
                <a:ext uri="{FF2B5EF4-FFF2-40B4-BE49-F238E27FC236}">
                  <a16:creationId xmlns:a16="http://schemas.microsoft.com/office/drawing/2014/main" id="{1E7B8714-14C0-4959-A678-4FC94E822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25">
              <a:extLst>
                <a:ext uri="{FF2B5EF4-FFF2-40B4-BE49-F238E27FC236}">
                  <a16:creationId xmlns:a16="http://schemas.microsoft.com/office/drawing/2014/main" id="{9855E83E-3C8F-415E-B3AC-1BAC260DC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2" name="Picture 1" descr="Hex sticker for the R package, LexOPS. The logo comprises the name, &quot;LexOPS&quot;, written above an image of two normal distributions, with items from each distribution displayed as points each joined by lines to one point in the other distribution.">
            <a:extLst>
              <a:ext uri="{FF2B5EF4-FFF2-40B4-BE49-F238E27FC236}">
                <a16:creationId xmlns:a16="http://schemas.microsoft.com/office/drawing/2014/main" id="{91C3FAAC-047C-445B-992C-18B76F39F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5732" y="1388585"/>
            <a:ext cx="3780536" cy="4383228"/>
          </a:xfrm>
          <a:prstGeom prst="rect">
            <a:avLst/>
          </a:prstGeom>
        </p:spPr>
      </p:pic>
      <p:sp>
        <p:nvSpPr>
          <p:cNvPr id="27" name="TextBox 26">
            <a:extLst>
              <a:ext uri="{FF2B5EF4-FFF2-40B4-BE49-F238E27FC236}">
                <a16:creationId xmlns:a16="http://schemas.microsoft.com/office/drawing/2014/main" id="{1CAEAE26-0704-464D-8C65-90A8B0C08D74}"/>
              </a:ext>
            </a:extLst>
          </p:cNvPr>
          <p:cNvSpPr txBox="1"/>
          <p:nvPr/>
        </p:nvSpPr>
        <p:spPr>
          <a:xfrm>
            <a:off x="2069212" y="5996265"/>
            <a:ext cx="8044052" cy="523220"/>
          </a:xfrm>
          <a:prstGeom prst="rect">
            <a:avLst/>
          </a:prstGeom>
          <a:noFill/>
        </p:spPr>
        <p:txBody>
          <a:bodyPr wrap="square">
            <a:spAutoFit/>
          </a:bodyPr>
          <a:lstStyle/>
          <a:p>
            <a:pPr algn="ctr"/>
            <a:r>
              <a:rPr lang="en-US" sz="2800" dirty="0"/>
              <a:t>h</a:t>
            </a:r>
            <a:r>
              <a:rPr lang="en-GB" sz="2800" dirty="0"/>
              <a:t>ttps://github.com/JackEdTaylor/LexOPS</a:t>
            </a:r>
          </a:p>
        </p:txBody>
      </p:sp>
    </p:spTree>
    <p:extLst>
      <p:ext uri="{BB962C8B-B14F-4D97-AF65-F5344CB8AC3E}">
        <p14:creationId xmlns:p14="http://schemas.microsoft.com/office/powerpoint/2010/main" val="3822409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80244D7-C9D0-4F21-A0F4-24CD85B0F04D}"/>
              </a:ext>
            </a:extLst>
          </p:cNvPr>
          <p:cNvSpPr txBox="1">
            <a:spLocks/>
          </p:cNvSpPr>
          <p:nvPr/>
        </p:nvSpPr>
        <p:spPr>
          <a:xfrm>
            <a:off x="354593" y="294442"/>
            <a:ext cx="9188418" cy="68580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n-GB" sz="2400" dirty="0">
                <a:solidFill>
                  <a:srgbClr val="F81B02"/>
                </a:solidFill>
              </a:rPr>
              <a:t>SOFTWARE PACKAGES FOR ITEM-WISE MATCHING</a:t>
            </a:r>
          </a:p>
        </p:txBody>
      </p:sp>
      <p:sp>
        <p:nvSpPr>
          <p:cNvPr id="14" name="Rectangle 13">
            <a:extLst>
              <a:ext uri="{FF2B5EF4-FFF2-40B4-BE49-F238E27FC236}">
                <a16:creationId xmlns:a16="http://schemas.microsoft.com/office/drawing/2014/main" id="{29DCC6A1-608D-439A-BA27-E70A7674D9DB}"/>
              </a:ext>
              <a:ext uri="{C183D7F6-B498-43B3-948B-1728B52AA6E4}">
                <adec:decorative xmlns:adec="http://schemas.microsoft.com/office/drawing/2017/decorative" val="1"/>
              </a:ext>
            </a:extLst>
          </p:cNvPr>
          <p:cNvSpPr/>
          <p:nvPr/>
        </p:nvSpPr>
        <p:spPr>
          <a:xfrm>
            <a:off x="11770242" y="0"/>
            <a:ext cx="421757" cy="6858000"/>
          </a:xfrm>
          <a:prstGeom prst="rect">
            <a:avLst/>
          </a:prstGeom>
          <a:solidFill>
            <a:srgbClr val="F81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9E9AF2E9-1283-4AC0-9BAC-8B5E1AB6E62E}"/>
              </a:ext>
            </a:extLst>
          </p:cNvPr>
          <p:cNvGraphicFramePr>
            <a:graphicFrameLocks noGrp="1"/>
          </p:cNvGraphicFramePr>
          <p:nvPr>
            <p:extLst>
              <p:ext uri="{D42A27DB-BD31-4B8C-83A1-F6EECF244321}">
                <p14:modId xmlns:p14="http://schemas.microsoft.com/office/powerpoint/2010/main" val="2550713734"/>
              </p:ext>
            </p:extLst>
          </p:nvPr>
        </p:nvGraphicFramePr>
        <p:xfrm>
          <a:off x="641218" y="1662635"/>
          <a:ext cx="10490455" cy="3255612"/>
        </p:xfrm>
        <a:graphic>
          <a:graphicData uri="http://schemas.openxmlformats.org/drawingml/2006/table">
            <a:tbl>
              <a:tblPr firstRow="1" bandRow="1">
                <a:tableStyleId>{5C22544A-7EE6-4342-B048-85BDC9FD1C3A}</a:tableStyleId>
              </a:tblPr>
              <a:tblGrid>
                <a:gridCol w="2481580">
                  <a:extLst>
                    <a:ext uri="{9D8B030D-6E8A-4147-A177-3AD203B41FA5}">
                      <a16:colId xmlns:a16="http://schemas.microsoft.com/office/drawing/2014/main" val="139929074"/>
                    </a:ext>
                  </a:extLst>
                </a:gridCol>
                <a:gridCol w="2173415">
                  <a:extLst>
                    <a:ext uri="{9D8B030D-6E8A-4147-A177-3AD203B41FA5}">
                      <a16:colId xmlns:a16="http://schemas.microsoft.com/office/drawing/2014/main" val="3171927787"/>
                    </a:ext>
                  </a:extLst>
                </a:gridCol>
                <a:gridCol w="1891665">
                  <a:extLst>
                    <a:ext uri="{9D8B030D-6E8A-4147-A177-3AD203B41FA5}">
                      <a16:colId xmlns:a16="http://schemas.microsoft.com/office/drawing/2014/main" val="619933507"/>
                    </a:ext>
                  </a:extLst>
                </a:gridCol>
                <a:gridCol w="3943795">
                  <a:extLst>
                    <a:ext uri="{9D8B030D-6E8A-4147-A177-3AD203B41FA5}">
                      <a16:colId xmlns:a16="http://schemas.microsoft.com/office/drawing/2014/main" val="1235380165"/>
                    </a:ext>
                  </a:extLst>
                </a:gridCol>
              </a:tblGrid>
              <a:tr h="297375">
                <a:tc>
                  <a:txBody>
                    <a:bodyPr/>
                    <a:lstStyle/>
                    <a:p>
                      <a:r>
                        <a:rPr lang="en-GB" dirty="0"/>
                        <a:t>Package/Library</a:t>
                      </a:r>
                    </a:p>
                  </a:txBody>
                  <a:tcPr/>
                </a:tc>
                <a:tc>
                  <a:txBody>
                    <a:bodyPr/>
                    <a:lstStyle/>
                    <a:p>
                      <a:r>
                        <a:rPr lang="en-GB" dirty="0"/>
                        <a:t>Language</a:t>
                      </a:r>
                    </a:p>
                  </a:txBody>
                  <a:tcPr/>
                </a:tc>
                <a:tc>
                  <a:txBody>
                    <a:bodyPr/>
                    <a:lstStyle/>
                    <a:p>
                      <a:r>
                        <a:rPr lang="en-GB" dirty="0"/>
                        <a:t>No. Conditions</a:t>
                      </a:r>
                    </a:p>
                  </a:txBody>
                  <a:tcPr/>
                </a:tc>
                <a:tc>
                  <a:txBody>
                    <a:bodyPr/>
                    <a:lstStyle/>
                    <a:p>
                      <a:r>
                        <a:rPr lang="en-GB" dirty="0"/>
                        <a:t>Type</a:t>
                      </a:r>
                    </a:p>
                  </a:txBody>
                  <a:tcPr/>
                </a:tc>
                <a:extLst>
                  <a:ext uri="{0D108BD9-81ED-4DB2-BD59-A6C34878D82A}">
                    <a16:rowId xmlns:a16="http://schemas.microsoft.com/office/drawing/2014/main" val="4139739324"/>
                  </a:ext>
                </a:extLst>
              </a:tr>
              <a:tr h="412836">
                <a:tc>
                  <a:txBody>
                    <a:bodyPr/>
                    <a:lstStyle/>
                    <a:p>
                      <a:r>
                        <a:rPr lang="en-GB" dirty="0" err="1"/>
                        <a:t>designmatch</a:t>
                      </a:r>
                      <a:endParaRPr lang="en-GB" dirty="0"/>
                    </a:p>
                  </a:txBody>
                  <a:tcPr/>
                </a:tc>
                <a:tc>
                  <a:txBody>
                    <a:bodyPr/>
                    <a:lstStyle/>
                    <a:p>
                      <a:pPr algn="l"/>
                      <a:r>
                        <a:rPr lang="en-GB" dirty="0"/>
                        <a:t>R</a:t>
                      </a:r>
                    </a:p>
                  </a:txBody>
                  <a:tcPr/>
                </a:tc>
                <a:tc>
                  <a:txBody>
                    <a:bodyPr/>
                    <a:lstStyle/>
                    <a:p>
                      <a:pPr algn="ctr"/>
                      <a:r>
                        <a:rPr lang="en-GB" dirty="0"/>
                        <a:t>2</a:t>
                      </a:r>
                    </a:p>
                  </a:txBody>
                  <a:tcPr/>
                </a:tc>
                <a:tc>
                  <a:txBody>
                    <a:bodyPr/>
                    <a:lstStyle/>
                    <a:p>
                      <a:r>
                        <a:rPr lang="en-GB" dirty="0"/>
                        <a:t>Optimal propensity score matching</a:t>
                      </a:r>
                    </a:p>
                  </a:txBody>
                  <a:tcPr/>
                </a:tc>
                <a:extLst>
                  <a:ext uri="{0D108BD9-81ED-4DB2-BD59-A6C34878D82A}">
                    <a16:rowId xmlns:a16="http://schemas.microsoft.com/office/drawing/2014/main" val="4136405649"/>
                  </a:ext>
                </a:extLst>
              </a:tr>
              <a:tr h="412836">
                <a:tc>
                  <a:txBody>
                    <a:bodyPr/>
                    <a:lstStyle/>
                    <a:p>
                      <a:r>
                        <a:rPr lang="en-GB" dirty="0"/>
                        <a:t>Matching</a:t>
                      </a:r>
                    </a:p>
                  </a:txBody>
                  <a:tcPr/>
                </a:tc>
                <a:tc>
                  <a:txBody>
                    <a:bodyPr/>
                    <a:lstStyle/>
                    <a:p>
                      <a:pPr algn="l"/>
                      <a:r>
                        <a:rPr lang="en-GB" dirty="0"/>
                        <a:t>R</a:t>
                      </a:r>
                    </a:p>
                  </a:txBody>
                  <a:tcPr/>
                </a:tc>
                <a:tc>
                  <a:txBody>
                    <a:bodyPr/>
                    <a:lstStyle/>
                    <a:p>
                      <a:pPr algn="ctr"/>
                      <a:r>
                        <a:rPr lang="en-GB" dirty="0"/>
                        <a:t>2</a:t>
                      </a:r>
                    </a:p>
                  </a:txBody>
                  <a:tcPr/>
                </a:tc>
                <a:tc>
                  <a:txBody>
                    <a:bodyPr/>
                    <a:lstStyle/>
                    <a:p>
                      <a:r>
                        <a:rPr lang="en-GB" dirty="0"/>
                        <a:t>Optimal propensity score matching</a:t>
                      </a:r>
                    </a:p>
                  </a:txBody>
                  <a:tcPr/>
                </a:tc>
                <a:extLst>
                  <a:ext uri="{0D108BD9-81ED-4DB2-BD59-A6C34878D82A}">
                    <a16:rowId xmlns:a16="http://schemas.microsoft.com/office/drawing/2014/main" val="3447653162"/>
                  </a:ext>
                </a:extLst>
              </a:tr>
              <a:tr h="412836">
                <a:tc>
                  <a:txBody>
                    <a:bodyPr/>
                    <a:lstStyle/>
                    <a:p>
                      <a:r>
                        <a:rPr lang="en-GB" dirty="0" err="1"/>
                        <a:t>MatchIt</a:t>
                      </a:r>
                      <a:endParaRPr lang="en-GB" dirty="0"/>
                    </a:p>
                  </a:txBody>
                  <a:tcPr/>
                </a:tc>
                <a:tc>
                  <a:txBody>
                    <a:bodyPr/>
                    <a:lstStyle/>
                    <a:p>
                      <a:pPr algn="l"/>
                      <a:r>
                        <a:rPr lang="en-GB" dirty="0"/>
                        <a:t>R</a:t>
                      </a:r>
                    </a:p>
                  </a:txBody>
                  <a:tcPr/>
                </a:tc>
                <a:tc>
                  <a:txBody>
                    <a:bodyPr/>
                    <a:lstStyle/>
                    <a:p>
                      <a:pPr algn="ctr"/>
                      <a:r>
                        <a:rPr lang="en-GB" dirty="0"/>
                        <a:t>2</a:t>
                      </a:r>
                    </a:p>
                  </a:txBody>
                  <a:tcPr/>
                </a:tc>
                <a:tc>
                  <a:txBody>
                    <a:bodyPr/>
                    <a:lstStyle/>
                    <a:p>
                      <a:r>
                        <a:rPr lang="en-GB" dirty="0"/>
                        <a:t>Optimal propensity score matching</a:t>
                      </a:r>
                    </a:p>
                  </a:txBody>
                  <a:tcPr/>
                </a:tc>
                <a:extLst>
                  <a:ext uri="{0D108BD9-81ED-4DB2-BD59-A6C34878D82A}">
                    <a16:rowId xmlns:a16="http://schemas.microsoft.com/office/drawing/2014/main" val="2877976215"/>
                  </a:ext>
                </a:extLst>
              </a:tr>
              <a:tr h="412836">
                <a:tc>
                  <a:txBody>
                    <a:bodyPr/>
                    <a:lstStyle/>
                    <a:p>
                      <a:r>
                        <a:rPr lang="en-GB" dirty="0" err="1"/>
                        <a:t>LexOPS</a:t>
                      </a:r>
                      <a:endParaRPr lang="en-GB" dirty="0"/>
                    </a:p>
                  </a:txBody>
                  <a:tcPr/>
                </a:tc>
                <a:tc>
                  <a:txBody>
                    <a:bodyPr/>
                    <a:lstStyle/>
                    <a:p>
                      <a:pPr algn="l"/>
                      <a:r>
                        <a:rPr lang="en-GB" dirty="0"/>
                        <a:t>R</a:t>
                      </a:r>
                    </a:p>
                  </a:txBody>
                  <a:tcPr/>
                </a:tc>
                <a:tc>
                  <a:txBody>
                    <a:bodyPr/>
                    <a:lstStyle/>
                    <a:p>
                      <a:pPr algn="ctr"/>
                      <a:r>
                        <a:rPr lang="en-GB" dirty="0"/>
                        <a:t>2-</a:t>
                      </a:r>
                      <a:r>
                        <a:rPr lang="en-GB" b="1" dirty="0">
                          <a:latin typeface="Lucida Bright" panose="02040602050505020304" pitchFamily="18" charset="0"/>
                          <a:cs typeface="Calibri" panose="020F0502020204030204" pitchFamily="34" charset="0"/>
                        </a:rPr>
                        <a:t>∞</a:t>
                      </a:r>
                    </a:p>
                  </a:txBody>
                  <a:tcPr/>
                </a:tc>
                <a:tc>
                  <a:txBody>
                    <a:bodyPr/>
                    <a:lstStyle/>
                    <a:p>
                      <a:r>
                        <a:rPr lang="en-GB" dirty="0"/>
                        <a:t>Tolerance matching</a:t>
                      </a:r>
                    </a:p>
                  </a:txBody>
                  <a:tcPr/>
                </a:tc>
                <a:extLst>
                  <a:ext uri="{0D108BD9-81ED-4DB2-BD59-A6C34878D82A}">
                    <a16:rowId xmlns:a16="http://schemas.microsoft.com/office/drawing/2014/main" val="3151511026"/>
                  </a:ext>
                </a:extLst>
              </a:tr>
              <a:tr h="412836">
                <a:tc>
                  <a:txBody>
                    <a:bodyPr/>
                    <a:lstStyle/>
                    <a:p>
                      <a:r>
                        <a:rPr lang="en-GB" dirty="0" err="1"/>
                        <a:t>optmatch</a:t>
                      </a:r>
                      <a:endParaRPr lang="en-GB" dirty="0"/>
                    </a:p>
                  </a:txBody>
                  <a:tcPr/>
                </a:tc>
                <a:tc>
                  <a:txBody>
                    <a:bodyPr/>
                    <a:lstStyle/>
                    <a:p>
                      <a:pPr algn="l"/>
                      <a:r>
                        <a:rPr lang="en-GB" dirty="0"/>
                        <a:t>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2</a:t>
                      </a:r>
                      <a:endParaRPr lang="en-GB" b="1" dirty="0">
                        <a:latin typeface="Lucida Bright" panose="02040602050505020304" pitchFamily="18" charset="0"/>
                        <a:cs typeface="Calibri" panose="020F0502020204030204" pitchFamily="34" charset="0"/>
                      </a:endParaRPr>
                    </a:p>
                  </a:txBody>
                  <a:tcPr/>
                </a:tc>
                <a:tc>
                  <a:txBody>
                    <a:bodyPr/>
                    <a:lstStyle/>
                    <a:p>
                      <a:r>
                        <a:rPr lang="en-GB" dirty="0"/>
                        <a:t>Optimal propensity score matching</a:t>
                      </a:r>
                    </a:p>
                  </a:txBody>
                  <a:tcPr/>
                </a:tc>
                <a:extLst>
                  <a:ext uri="{0D108BD9-81ED-4DB2-BD59-A6C34878D82A}">
                    <a16:rowId xmlns:a16="http://schemas.microsoft.com/office/drawing/2014/main" val="3620556662"/>
                  </a:ext>
                </a:extLst>
              </a:tr>
              <a:tr h="412836">
                <a:tc>
                  <a:txBody>
                    <a:bodyPr/>
                    <a:lstStyle/>
                    <a:p>
                      <a:r>
                        <a:rPr lang="en-GB" dirty="0" err="1"/>
                        <a:t>causalinference</a:t>
                      </a:r>
                      <a:endParaRPr lang="en-GB" dirty="0"/>
                    </a:p>
                  </a:txBody>
                  <a:tcPr/>
                </a:tc>
                <a:tc>
                  <a:txBody>
                    <a:bodyPr/>
                    <a:lstStyle/>
                    <a:p>
                      <a:pPr algn="l"/>
                      <a:r>
                        <a:rPr lang="en-GB" dirty="0"/>
                        <a:t>Python</a:t>
                      </a:r>
                    </a:p>
                  </a:txBody>
                  <a:tcPr/>
                </a:tc>
                <a:tc>
                  <a:txBody>
                    <a:bodyPr/>
                    <a:lstStyle/>
                    <a:p>
                      <a:pPr algn="ctr"/>
                      <a:r>
                        <a:rPr lang="en-GB" dirty="0"/>
                        <a:t>2</a:t>
                      </a:r>
                    </a:p>
                  </a:txBody>
                  <a:tcPr/>
                </a:tc>
                <a:tc>
                  <a:txBody>
                    <a:bodyPr/>
                    <a:lstStyle/>
                    <a:p>
                      <a:r>
                        <a:rPr lang="en-GB" dirty="0"/>
                        <a:t>Optimal propensity score matching</a:t>
                      </a:r>
                    </a:p>
                  </a:txBody>
                  <a:tcPr/>
                </a:tc>
                <a:extLst>
                  <a:ext uri="{0D108BD9-81ED-4DB2-BD59-A6C34878D82A}">
                    <a16:rowId xmlns:a16="http://schemas.microsoft.com/office/drawing/2014/main" val="1994898172"/>
                  </a:ext>
                </a:extLst>
              </a:tr>
              <a:tr h="412836">
                <a:tc>
                  <a:txBody>
                    <a:bodyPr/>
                    <a:lstStyle/>
                    <a:p>
                      <a:r>
                        <a:rPr lang="en-GB" dirty="0" err="1"/>
                        <a:t>matchpairs</a:t>
                      </a:r>
                      <a:r>
                        <a:rPr lang="en-GB" dirty="0"/>
                        <a:t>() function</a:t>
                      </a:r>
                    </a:p>
                  </a:txBody>
                  <a:tcPr/>
                </a:tc>
                <a:tc>
                  <a:txBody>
                    <a:bodyPr/>
                    <a:lstStyle/>
                    <a:p>
                      <a:pPr algn="l"/>
                      <a:r>
                        <a:rPr lang="en-GB" dirty="0"/>
                        <a:t>MATLAB/OCTAVE</a:t>
                      </a:r>
                    </a:p>
                  </a:txBody>
                  <a:tcPr/>
                </a:tc>
                <a:tc>
                  <a:txBody>
                    <a:bodyPr/>
                    <a:lstStyle/>
                    <a:p>
                      <a:pPr algn="ctr"/>
                      <a:r>
                        <a:rPr lang="en-GB" dirty="0"/>
                        <a:t>2</a:t>
                      </a:r>
                    </a:p>
                  </a:txBody>
                  <a:tcPr/>
                </a:tc>
                <a:tc>
                  <a:txBody>
                    <a:bodyPr/>
                    <a:lstStyle/>
                    <a:p>
                      <a:r>
                        <a:rPr lang="en-GB" dirty="0"/>
                        <a:t>Optimal pairwise distance</a:t>
                      </a:r>
                    </a:p>
                  </a:txBody>
                  <a:tcPr/>
                </a:tc>
                <a:extLst>
                  <a:ext uri="{0D108BD9-81ED-4DB2-BD59-A6C34878D82A}">
                    <a16:rowId xmlns:a16="http://schemas.microsoft.com/office/drawing/2014/main" val="1089380965"/>
                  </a:ext>
                </a:extLst>
              </a:tr>
            </a:tbl>
          </a:graphicData>
        </a:graphic>
      </p:graphicFrame>
    </p:spTree>
    <p:extLst>
      <p:ext uri="{BB962C8B-B14F-4D97-AF65-F5344CB8AC3E}">
        <p14:creationId xmlns:p14="http://schemas.microsoft.com/office/powerpoint/2010/main" val="2026276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CE3B73-3D6B-4C57-9EB2-96DBFBFC957D}"/>
              </a:ext>
            </a:extLst>
          </p:cNvPr>
          <p:cNvSpPr>
            <a:spLocks noGrp="1"/>
          </p:cNvSpPr>
          <p:nvPr>
            <p:ph type="title"/>
          </p:nvPr>
        </p:nvSpPr>
        <p:spPr>
          <a:xfrm>
            <a:off x="645459" y="960120"/>
            <a:ext cx="3865695" cy="4171278"/>
          </a:xfrm>
        </p:spPr>
        <p:txBody>
          <a:bodyPr>
            <a:normAutofit/>
          </a:bodyPr>
          <a:lstStyle/>
          <a:p>
            <a:pPr algn="r"/>
            <a:r>
              <a:rPr lang="en-GB" sz="4400">
                <a:solidFill>
                  <a:schemeClr val="tx1"/>
                </a:solidFill>
              </a:rPr>
              <a:t>Propensity Score Matching</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6538AB-B798-4DA9-B2E1-46AD81820E12}"/>
              </a:ext>
            </a:extLst>
          </p:cNvPr>
          <p:cNvSpPr>
            <a:spLocks noGrp="1"/>
          </p:cNvSpPr>
          <p:nvPr>
            <p:ph idx="1"/>
          </p:nvPr>
        </p:nvSpPr>
        <p:spPr>
          <a:xfrm>
            <a:off x="4983164" y="960120"/>
            <a:ext cx="5511800" cy="4171278"/>
          </a:xfrm>
        </p:spPr>
        <p:txBody>
          <a:bodyPr>
            <a:normAutofit/>
          </a:bodyPr>
          <a:lstStyle/>
          <a:p>
            <a:r>
              <a:rPr lang="en-GB" b="1" dirty="0"/>
              <a:t>Propensity Score</a:t>
            </a:r>
            <a:r>
              <a:rPr lang="en-GB" dirty="0"/>
              <a:t>: conditional probability of being assigned to a treatment (i.e., binary outcome), given a vector of covariates</a:t>
            </a:r>
          </a:p>
          <a:p>
            <a:r>
              <a:rPr lang="en-GB" dirty="0"/>
              <a:t>Pairwise matching of propensity score across treatment and control ensures conditions do not differ in covariates</a:t>
            </a:r>
          </a:p>
          <a:p>
            <a:r>
              <a:rPr lang="en-GB" dirty="0"/>
              <a:t>Can be used as:</a:t>
            </a:r>
          </a:p>
          <a:p>
            <a:pPr lvl="1"/>
            <a:r>
              <a:rPr lang="en-GB" dirty="0"/>
              <a:t>Method for generating samples before an experiment</a:t>
            </a:r>
          </a:p>
          <a:p>
            <a:pPr lvl="1"/>
            <a:r>
              <a:rPr lang="en-GB" dirty="0"/>
              <a:t>Method for accurately estimating effect size in observational study</a:t>
            </a:r>
          </a:p>
        </p:txBody>
      </p:sp>
    </p:spTree>
    <p:extLst>
      <p:ext uri="{BB962C8B-B14F-4D97-AF65-F5344CB8AC3E}">
        <p14:creationId xmlns:p14="http://schemas.microsoft.com/office/powerpoint/2010/main" val="2547646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0" name="Rectangle 59">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2F37C73-64E2-490F-B58F-EF90C52097E4}"/>
              </a:ext>
            </a:extLst>
          </p:cNvPr>
          <p:cNvSpPr>
            <a:spLocks noGrp="1"/>
          </p:cNvSpPr>
          <p:nvPr>
            <p:ph type="ctrTitle"/>
          </p:nvPr>
        </p:nvSpPr>
        <p:spPr>
          <a:xfrm>
            <a:off x="895415" y="2075504"/>
            <a:ext cx="3654569" cy="2042725"/>
          </a:xfrm>
        </p:spPr>
        <p:txBody>
          <a:bodyPr>
            <a:normAutofit/>
          </a:bodyPr>
          <a:lstStyle/>
          <a:p>
            <a:r>
              <a:rPr lang="en-US" dirty="0"/>
              <a:t>Rounding Up</a:t>
            </a:r>
            <a:endParaRPr lang="en-GB" dirty="0"/>
          </a:p>
        </p:txBody>
      </p:sp>
      <p:sp>
        <p:nvSpPr>
          <p:cNvPr id="64" name="Rectangle 63">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2">
            <a:extLst>
              <a:ext uri="{FF2B5EF4-FFF2-40B4-BE49-F238E27FC236}">
                <a16:creationId xmlns:a16="http://schemas.microsoft.com/office/drawing/2014/main" id="{AD2153A7-1E64-44BD-917B-D5EE97D6660E}"/>
              </a:ext>
            </a:extLst>
          </p:cNvPr>
          <p:cNvSpPr txBox="1">
            <a:spLocks/>
          </p:cNvSpPr>
          <p:nvPr/>
        </p:nvSpPr>
        <p:spPr>
          <a:xfrm>
            <a:off x="801709" y="1193584"/>
            <a:ext cx="3810505" cy="709083"/>
          </a:xfrm>
          <a:prstGeom prst="rect">
            <a:avLst/>
          </a:prstGeom>
        </p:spPr>
        <p:txBody>
          <a:bodyPr vert="horz" lIns="91440" tIns="0" rIns="91440" bIns="45720" rtlCol="0">
            <a:normAutofit/>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r>
              <a:rPr lang="en-US" sz="3200" dirty="0"/>
              <a:t>Part 4/4</a:t>
            </a:r>
            <a:endParaRPr lang="en-GB" sz="3200" dirty="0"/>
          </a:p>
        </p:txBody>
      </p:sp>
      <p:pic>
        <p:nvPicPr>
          <p:cNvPr id="2052" name="Picture 4">
            <a:extLst>
              <a:ext uri="{FF2B5EF4-FFF2-40B4-BE49-F238E27FC236}">
                <a16:creationId xmlns:a16="http://schemas.microsoft.com/office/drawing/2014/main" id="{8FE784E2-3F0C-41AB-AF84-E7D83ABF8F7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576" y="330434"/>
            <a:ext cx="6538862" cy="17590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F3349FF-1893-4FDB-97DA-59DFDAD0266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554" y="2555820"/>
            <a:ext cx="6538862" cy="177945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19511CB2-FDBD-4995-826C-D2B29787ACB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339" y="4777953"/>
            <a:ext cx="6538862" cy="181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751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704ED4-17AD-4155-82BF-349125232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4030ADA-F758-4871-82A9-A900D3A1C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C03A5D77-B569-4446-A13F-5F2B66B89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1910AFDB-600F-419E-B8A2-C910C91CC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8BA9642D-E707-4E5C-AD56-5B4201F77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6BE43368-BE27-4B0F-996B-F8020ECC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1C2AFC90-DCD5-4CC4-B572-09469E892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EEC73C1F-7C9B-41BF-A454-152B90AF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B9387A9D-115C-4CC5-9107-97827EFF8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69CF2257-1227-45F2-8310-EF03857E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14D598B-12C8-4050-872B-AB3C4790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43441426-0436-4C62-93CB-7B2312119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8174AF5F-E0DA-457B-9C6D-B6793C36A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40D36E6D-6BFF-4FB5-9EEB-3A36B7956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159A95D-574D-4341-8A5B-5EB05EF2C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CC2519B6-9E4D-48AA-8E1D-413BEEEEE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1EFD00E-D9BB-4F8F-9652-1514A200A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78EDA1A4-47D4-4C8C-94C1-20520CA0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EF948F9B-2B64-4D46-B645-564490CD5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95BA89D9-B358-4064-A9B6-44592BB97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B1D008F9-9A52-429E-9615-0BB796945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Rectangle 30">
            <a:extLst>
              <a:ext uri="{FF2B5EF4-FFF2-40B4-BE49-F238E27FC236}">
                <a16:creationId xmlns:a16="http://schemas.microsoft.com/office/drawing/2014/main" id="{E4BAAF5C-577F-43DB-8ACD-EDAB5A54E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tx2">
                  <a:alpha val="38000"/>
                </a:schemeClr>
              </a:gs>
              <a:gs pos="0">
                <a:schemeClr val="bg1">
                  <a:lumMod val="95000"/>
                  <a:alpha val="1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FB0A04-0759-455A-85DD-6D4F1C2B45BA}"/>
              </a:ext>
            </a:extLst>
          </p:cNvPr>
          <p:cNvSpPr>
            <a:spLocks noGrp="1"/>
          </p:cNvSpPr>
          <p:nvPr>
            <p:ph type="ctrTitle"/>
          </p:nvPr>
        </p:nvSpPr>
        <p:spPr>
          <a:xfrm>
            <a:off x="807721" y="760830"/>
            <a:ext cx="6884244" cy="5336340"/>
          </a:xfrm>
        </p:spPr>
        <p:txBody>
          <a:bodyPr anchor="ctr">
            <a:normAutofit/>
          </a:bodyPr>
          <a:lstStyle/>
          <a:p>
            <a:pPr algn="r"/>
            <a:r>
              <a:rPr lang="en-US" sz="8800" dirty="0">
                <a:solidFill>
                  <a:schemeClr val="tx1"/>
                </a:solidFill>
              </a:rPr>
              <a:t>Controlling for Variables when IVs are Continuous</a:t>
            </a:r>
            <a:endParaRPr lang="en-GB" sz="8800" dirty="0">
              <a:solidFill>
                <a:schemeClr val="tx1"/>
              </a:solidFill>
            </a:endParaRPr>
          </a:p>
        </p:txBody>
      </p:sp>
      <p:sp>
        <p:nvSpPr>
          <p:cNvPr id="33" name="Isosceles Triangle 32">
            <a:extLst>
              <a:ext uri="{FF2B5EF4-FFF2-40B4-BE49-F238E27FC236}">
                <a16:creationId xmlns:a16="http://schemas.microsoft.com/office/drawing/2014/main" id="{78B6E08A-861F-4A1A-BCF0-69429C5A2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025316" y="3342776"/>
            <a:ext cx="200040" cy="17244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81704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7" name="Rectangle 74">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76">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8"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043C048-FFA7-44DD-801B-BB2EEB33A2BD}"/>
              </a:ext>
            </a:extLst>
          </p:cNvPr>
          <p:cNvSpPr>
            <a:spLocks noGrp="1"/>
          </p:cNvSpPr>
          <p:nvPr>
            <p:ph type="title"/>
          </p:nvPr>
        </p:nvSpPr>
        <p:spPr>
          <a:xfrm>
            <a:off x="7269686" y="795527"/>
            <a:ext cx="4123738" cy="1433323"/>
          </a:xfrm>
        </p:spPr>
        <p:txBody>
          <a:bodyPr>
            <a:normAutofit/>
          </a:bodyPr>
          <a:lstStyle/>
          <a:p>
            <a:pPr algn="l"/>
            <a:r>
              <a:rPr lang="en-US" sz="3200" dirty="0">
                <a:solidFill>
                  <a:schemeClr val="tx2"/>
                </a:solidFill>
              </a:rPr>
              <a:t>Controlling for Variables when IVs are Continuous</a:t>
            </a:r>
            <a:endParaRPr lang="en-GB" sz="3200" dirty="0">
              <a:solidFill>
                <a:schemeClr val="tx2"/>
              </a:solidFill>
            </a:endParaRPr>
          </a:p>
        </p:txBody>
      </p:sp>
      <p:sp>
        <p:nvSpPr>
          <p:cNvPr id="129" name="Rectangle 99">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ontent Placeholder 2">
            <a:extLst>
              <a:ext uri="{FF2B5EF4-FFF2-40B4-BE49-F238E27FC236}">
                <a16:creationId xmlns:a16="http://schemas.microsoft.com/office/drawing/2014/main" id="{549C82C8-0BA0-4FCD-8D23-88A53D5B8E50}"/>
              </a:ext>
            </a:extLst>
          </p:cNvPr>
          <p:cNvSpPr>
            <a:spLocks noGrp="1"/>
          </p:cNvSpPr>
          <p:nvPr>
            <p:ph idx="1"/>
          </p:nvPr>
        </p:nvSpPr>
        <p:spPr>
          <a:xfrm>
            <a:off x="7293817" y="2338388"/>
            <a:ext cx="4099607" cy="3678237"/>
          </a:xfrm>
        </p:spPr>
        <p:txBody>
          <a:bodyPr>
            <a:normAutofit/>
          </a:bodyPr>
          <a:lstStyle/>
          <a:p>
            <a:pPr>
              <a:buClr>
                <a:srgbClr val="FA1902"/>
              </a:buClr>
            </a:pPr>
            <a:r>
              <a:rPr lang="en-US"/>
              <a:t>Unnecessary binning of continuous variables can reduce sensitivity to effects</a:t>
            </a:r>
          </a:p>
          <a:p>
            <a:pPr>
              <a:buClr>
                <a:srgbClr val="FA1902"/>
              </a:buClr>
            </a:pPr>
            <a:r>
              <a:rPr lang="en-US"/>
              <a:t>Can just use continuous predictors</a:t>
            </a:r>
          </a:p>
          <a:p>
            <a:pPr>
              <a:buClr>
                <a:srgbClr val="FA1902"/>
              </a:buClr>
            </a:pPr>
            <a:r>
              <a:rPr lang="en-US"/>
              <a:t>Would still want to </a:t>
            </a:r>
            <a:r>
              <a:rPr lang="en-US" err="1"/>
              <a:t>minimise</a:t>
            </a:r>
            <a:r>
              <a:rPr lang="en-US"/>
              <a:t> the influence of confounding variables</a:t>
            </a:r>
          </a:p>
          <a:p>
            <a:pPr>
              <a:buClr>
                <a:srgbClr val="FA1902"/>
              </a:buClr>
            </a:pPr>
            <a:endParaRPr lang="en-US"/>
          </a:p>
          <a:p>
            <a:pPr marL="0" indent="0">
              <a:buClr>
                <a:srgbClr val="FA1902"/>
              </a:buClr>
              <a:buNone/>
            </a:pPr>
            <a:r>
              <a:rPr lang="en-US"/>
              <a:t>One possible solution:</a:t>
            </a:r>
            <a:br>
              <a:rPr lang="en-US"/>
            </a:br>
            <a:r>
              <a:rPr lang="en-US" b="1" err="1"/>
              <a:t>minimise</a:t>
            </a:r>
            <a:r>
              <a:rPr lang="en-US" b="1"/>
              <a:t> mutual information</a:t>
            </a:r>
          </a:p>
        </p:txBody>
      </p:sp>
      <p:grpSp>
        <p:nvGrpSpPr>
          <p:cNvPr id="5" name="Group 4" descr="An image of four scatter plots:&#10;1 - a clear linear relationship&#10;2 - a clear inverted U relationship&#10;3 - a clear circular relationship&#10;4 - a clear lack of relationship&#10;&#10;All scatter plots are crossed out, except number 4, which has a big tick">
            <a:extLst>
              <a:ext uri="{FF2B5EF4-FFF2-40B4-BE49-F238E27FC236}">
                <a16:creationId xmlns:a16="http://schemas.microsoft.com/office/drawing/2014/main" id="{9832DB35-EDDE-48B1-9C1C-B7203F2C01DA}"/>
              </a:ext>
            </a:extLst>
          </p:cNvPr>
          <p:cNvGrpSpPr/>
          <p:nvPr/>
        </p:nvGrpSpPr>
        <p:grpSpPr>
          <a:xfrm>
            <a:off x="972115" y="999809"/>
            <a:ext cx="5641848" cy="4840282"/>
            <a:chOff x="1138475" y="2235994"/>
            <a:chExt cx="4330684" cy="3715402"/>
          </a:xfrm>
        </p:grpSpPr>
        <p:pic>
          <p:nvPicPr>
            <p:cNvPr id="30" name="Picture 10">
              <a:extLst>
                <a:ext uri="{FF2B5EF4-FFF2-40B4-BE49-F238E27FC236}">
                  <a16:creationId xmlns:a16="http://schemas.microsoft.com/office/drawing/2014/main" id="{190C2D64-BD0A-4E73-BD1B-D98AC81E9E2A}"/>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533" r="49307"/>
            <a:stretch/>
          </p:blipFill>
          <p:spPr bwMode="auto">
            <a:xfrm>
              <a:off x="1216237" y="2235994"/>
              <a:ext cx="4252922" cy="185074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a:extLst>
                <a:ext uri="{FF2B5EF4-FFF2-40B4-BE49-F238E27FC236}">
                  <a16:creationId xmlns:a16="http://schemas.microsoft.com/office/drawing/2014/main" id="{C800F68C-E669-4019-A5AE-DB31F8E8B406}"/>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94" t="20533"/>
            <a:stretch/>
          </p:blipFill>
          <p:spPr bwMode="auto">
            <a:xfrm>
              <a:off x="1138475" y="4100654"/>
              <a:ext cx="4136552" cy="18507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4345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635E0-69A4-4BC2-844B-BB7C0A06B708}"/>
              </a:ext>
            </a:extLst>
          </p:cNvPr>
          <p:cNvSpPr>
            <a:spLocks noGrp="1"/>
          </p:cNvSpPr>
          <p:nvPr>
            <p:ph type="title"/>
          </p:nvPr>
        </p:nvSpPr>
        <p:spPr/>
        <p:txBody>
          <a:bodyPr/>
          <a:lstStyle/>
          <a:p>
            <a:r>
              <a:rPr lang="en-GB" dirty="0"/>
              <a:t>Introductions</a:t>
            </a:r>
          </a:p>
        </p:txBody>
      </p:sp>
      <p:sp>
        <p:nvSpPr>
          <p:cNvPr id="3" name="Content Placeholder 2">
            <a:extLst>
              <a:ext uri="{FF2B5EF4-FFF2-40B4-BE49-F238E27FC236}">
                <a16:creationId xmlns:a16="http://schemas.microsoft.com/office/drawing/2014/main" id="{86E1BEC4-A850-4BF7-8D75-A449D6FA493F}"/>
              </a:ext>
            </a:extLst>
          </p:cNvPr>
          <p:cNvSpPr>
            <a:spLocks noGrp="1"/>
          </p:cNvSpPr>
          <p:nvPr>
            <p:ph idx="1"/>
          </p:nvPr>
        </p:nvSpPr>
        <p:spPr>
          <a:xfrm>
            <a:off x="5033904" y="329183"/>
            <a:ext cx="6450960" cy="4055619"/>
          </a:xfrm>
        </p:spPr>
        <p:txBody>
          <a:bodyPr>
            <a:normAutofit fontScale="85000" lnSpcReduction="10000"/>
          </a:bodyPr>
          <a:lstStyle/>
          <a:p>
            <a:r>
              <a:rPr lang="en-GB" sz="2400"/>
              <a:t>PhD student </a:t>
            </a:r>
            <a:r>
              <a:rPr lang="en-GB" sz="2400" dirty="0"/>
              <a:t>at University of Glasgow</a:t>
            </a:r>
          </a:p>
          <a:p>
            <a:r>
              <a:rPr lang="en-GB" sz="2400" dirty="0"/>
              <a:t>Psycholinguistics: Orthography and Semantics</a:t>
            </a:r>
          </a:p>
          <a:p>
            <a:r>
              <a:rPr lang="en-GB" sz="2400" dirty="0"/>
              <a:t>EEG Research</a:t>
            </a:r>
          </a:p>
          <a:p>
            <a:r>
              <a:rPr lang="en-GB" sz="2400" dirty="0"/>
              <a:t>Word nerd</a:t>
            </a:r>
          </a:p>
          <a:p>
            <a:r>
              <a:rPr lang="en-GB" sz="2400" dirty="0"/>
              <a:t>Cat Person</a:t>
            </a:r>
          </a:p>
          <a:p>
            <a:r>
              <a:rPr lang="en-GB" sz="2400" dirty="0"/>
              <a:t>One of those people who will spend 2 hours writing reproducible functions if it means I don’t have to spend 20 minutes doing something by hand</a:t>
            </a:r>
          </a:p>
          <a:p>
            <a:r>
              <a:rPr lang="en-GB" sz="2400" dirty="0"/>
              <a:t>Currently looking for Post-Doctoral positions</a:t>
            </a:r>
          </a:p>
          <a:p>
            <a:pPr marL="0" indent="0">
              <a:buNone/>
            </a:pPr>
            <a:endParaRPr lang="en-GB" dirty="0"/>
          </a:p>
        </p:txBody>
      </p:sp>
      <p:pic>
        <p:nvPicPr>
          <p:cNvPr id="5" name="Picture 4" descr="An image of my supervisor, Sara Sereno. She is smiling in front of a bookcase.">
            <a:extLst>
              <a:ext uri="{FF2B5EF4-FFF2-40B4-BE49-F238E27FC236}">
                <a16:creationId xmlns:a16="http://schemas.microsoft.com/office/drawing/2014/main" id="{0198CF9F-1786-432A-9654-8F25D7BFFE1D}"/>
              </a:ext>
            </a:extLst>
          </p:cNvPr>
          <p:cNvPicPr>
            <a:picLocks noChangeAspect="1"/>
          </p:cNvPicPr>
          <p:nvPr/>
        </p:nvPicPr>
        <p:blipFill rotWithShape="1">
          <a:blip r:embed="rId2"/>
          <a:srcRect l="8733" r="9493"/>
          <a:stretch/>
        </p:blipFill>
        <p:spPr>
          <a:xfrm>
            <a:off x="6117400" y="4425268"/>
            <a:ext cx="1555490" cy="1902196"/>
          </a:xfrm>
          <a:prstGeom prst="rect">
            <a:avLst/>
          </a:prstGeom>
        </p:spPr>
      </p:pic>
      <p:pic>
        <p:nvPicPr>
          <p:cNvPr id="1028" name="Picture 4" descr="An image of my second supervisor, Guillaume Rousselet. He is wearing a blue EEG cap with electrodes fit.">
            <a:extLst>
              <a:ext uri="{FF2B5EF4-FFF2-40B4-BE49-F238E27FC236}">
                <a16:creationId xmlns:a16="http://schemas.microsoft.com/office/drawing/2014/main" id="{CD6EE627-D18A-4AA6-BC14-2FAA0B118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2877" y="4411293"/>
            <a:ext cx="1541018" cy="19021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53859F7-F50F-469D-BA95-3A3516691773}"/>
              </a:ext>
            </a:extLst>
          </p:cNvPr>
          <p:cNvSpPr txBox="1"/>
          <p:nvPr/>
        </p:nvSpPr>
        <p:spPr>
          <a:xfrm>
            <a:off x="8832661" y="6327464"/>
            <a:ext cx="2359941" cy="369332"/>
          </a:xfrm>
          <a:prstGeom prst="rect">
            <a:avLst/>
          </a:prstGeom>
          <a:noFill/>
        </p:spPr>
        <p:txBody>
          <a:bodyPr wrap="none" rtlCol="0">
            <a:spAutoFit/>
          </a:bodyPr>
          <a:lstStyle/>
          <a:p>
            <a:r>
              <a:rPr lang="en-GB" dirty="0"/>
              <a:t>Guillaume Rousselet</a:t>
            </a:r>
          </a:p>
        </p:txBody>
      </p:sp>
      <p:sp>
        <p:nvSpPr>
          <p:cNvPr id="11" name="TextBox 10">
            <a:extLst>
              <a:ext uri="{FF2B5EF4-FFF2-40B4-BE49-F238E27FC236}">
                <a16:creationId xmlns:a16="http://schemas.microsoft.com/office/drawing/2014/main" id="{BE7A389D-C547-4A6F-B7AA-BB3A6F486BBB}"/>
              </a:ext>
            </a:extLst>
          </p:cNvPr>
          <p:cNvSpPr txBox="1"/>
          <p:nvPr/>
        </p:nvSpPr>
        <p:spPr>
          <a:xfrm>
            <a:off x="6235894" y="6327464"/>
            <a:ext cx="1436996" cy="369332"/>
          </a:xfrm>
          <a:prstGeom prst="rect">
            <a:avLst/>
          </a:prstGeom>
          <a:noFill/>
        </p:spPr>
        <p:txBody>
          <a:bodyPr wrap="none" rtlCol="0">
            <a:spAutoFit/>
          </a:bodyPr>
          <a:lstStyle/>
          <a:p>
            <a:r>
              <a:rPr lang="en-GB" dirty="0"/>
              <a:t>Sara Sereno</a:t>
            </a:r>
          </a:p>
        </p:txBody>
      </p:sp>
      <p:sp>
        <p:nvSpPr>
          <p:cNvPr id="9" name="Subtitle 2">
            <a:extLst>
              <a:ext uri="{FF2B5EF4-FFF2-40B4-BE49-F238E27FC236}">
                <a16:creationId xmlns:a16="http://schemas.microsoft.com/office/drawing/2014/main" id="{A5F4C982-FA82-4F27-8B37-D4752B8C6DDC}"/>
              </a:ext>
            </a:extLst>
          </p:cNvPr>
          <p:cNvSpPr txBox="1">
            <a:spLocks/>
          </p:cNvSpPr>
          <p:nvPr/>
        </p:nvSpPr>
        <p:spPr>
          <a:xfrm>
            <a:off x="789708" y="1704109"/>
            <a:ext cx="3682539" cy="490452"/>
          </a:xfrm>
          <a:prstGeom prst="rect">
            <a:avLst/>
          </a:prstGeom>
        </p:spPr>
        <p:txBody>
          <a:bodyPr vert="horz" lIns="91440" tIns="0" rIns="91440" bIns="45720" rtlCol="0">
            <a:normAutofit lnSpcReduction="1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r>
              <a:rPr lang="en-US" sz="3200" dirty="0"/>
              <a:t>Part 1/4</a:t>
            </a:r>
            <a:endParaRPr lang="en-GB" sz="3200" dirty="0"/>
          </a:p>
        </p:txBody>
      </p:sp>
    </p:spTree>
    <p:extLst>
      <p:ext uri="{BB962C8B-B14F-4D97-AF65-F5344CB8AC3E}">
        <p14:creationId xmlns:p14="http://schemas.microsoft.com/office/powerpoint/2010/main" val="538152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240F96-190F-4105-BBF4-E392885842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72" y="0"/>
            <a:ext cx="9151280" cy="6858000"/>
          </a:xfrm>
          <a:prstGeom prst="rect">
            <a:avLst/>
          </a:prstGeom>
        </p:spPr>
      </p:pic>
      <p:sp>
        <p:nvSpPr>
          <p:cNvPr id="2" name="Text Placeholder 2">
            <a:extLst>
              <a:ext uri="{FF2B5EF4-FFF2-40B4-BE49-F238E27FC236}">
                <a16:creationId xmlns:a16="http://schemas.microsoft.com/office/drawing/2014/main" id="{E80244D7-C9D0-4F21-A0F4-24CD85B0F04D}"/>
              </a:ext>
            </a:extLst>
          </p:cNvPr>
          <p:cNvSpPr txBox="1">
            <a:spLocks/>
          </p:cNvSpPr>
          <p:nvPr/>
        </p:nvSpPr>
        <p:spPr>
          <a:xfrm>
            <a:off x="4562234" y="79558"/>
            <a:ext cx="7613392" cy="68580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n-GB" sz="2400" dirty="0">
                <a:solidFill>
                  <a:srgbClr val="F81B02"/>
                </a:solidFill>
              </a:rPr>
              <a:t>MINIMISING MUTUAL INFORMATION WITH CODE</a:t>
            </a:r>
          </a:p>
        </p:txBody>
      </p:sp>
      <p:sp>
        <p:nvSpPr>
          <p:cNvPr id="3" name="Content Placeholder 3">
            <a:extLst>
              <a:ext uri="{FF2B5EF4-FFF2-40B4-BE49-F238E27FC236}">
                <a16:creationId xmlns:a16="http://schemas.microsoft.com/office/drawing/2014/main" id="{002B5322-5D62-439A-B51F-DFEE1542238E}"/>
              </a:ext>
            </a:extLst>
          </p:cNvPr>
          <p:cNvSpPr txBox="1">
            <a:spLocks/>
          </p:cNvSpPr>
          <p:nvPr/>
        </p:nvSpPr>
        <p:spPr>
          <a:xfrm>
            <a:off x="4693277" y="765358"/>
            <a:ext cx="7351305" cy="326714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R</a:t>
            </a:r>
            <a:r>
              <a:rPr lang="en-GB" sz="2000" dirty="0" err="1"/>
              <a:t>andomly</a:t>
            </a:r>
            <a:r>
              <a:rPr lang="en-GB" sz="2000" dirty="0"/>
              <a:t> pick a sample of items.</a:t>
            </a:r>
          </a:p>
          <a:p>
            <a:r>
              <a:rPr lang="en-GB" sz="2000" dirty="0"/>
              <a:t>Calculate the mutual information between the predictor and control variable</a:t>
            </a:r>
          </a:p>
          <a:p>
            <a:r>
              <a:rPr lang="en-GB" sz="2000" dirty="0"/>
              <a:t>Store the result and a seed to recreate the stimuli</a:t>
            </a:r>
          </a:p>
          <a:p>
            <a:r>
              <a:rPr lang="en-GB" sz="2000" dirty="0"/>
              <a:t>Repeat the process many times</a:t>
            </a:r>
          </a:p>
          <a:p>
            <a:r>
              <a:rPr lang="en-GB" sz="2000" dirty="0"/>
              <a:t>Select the best stimulus set (i.e., smallest MI)</a:t>
            </a:r>
          </a:p>
        </p:txBody>
      </p:sp>
      <p:sp>
        <p:nvSpPr>
          <p:cNvPr id="14" name="Rectangle 13">
            <a:extLst>
              <a:ext uri="{FF2B5EF4-FFF2-40B4-BE49-F238E27FC236}">
                <a16:creationId xmlns:a16="http://schemas.microsoft.com/office/drawing/2014/main" id="{29DCC6A1-608D-439A-BA27-E70A7674D9DB}"/>
              </a:ext>
              <a:ext uri="{C183D7F6-B498-43B3-948B-1728B52AA6E4}">
                <adec:decorative xmlns:adec="http://schemas.microsoft.com/office/drawing/2017/decorative" val="1"/>
              </a:ext>
            </a:extLst>
          </p:cNvPr>
          <p:cNvSpPr/>
          <p:nvPr/>
        </p:nvSpPr>
        <p:spPr>
          <a:xfrm>
            <a:off x="0" y="0"/>
            <a:ext cx="421757" cy="6858000"/>
          </a:xfrm>
          <a:prstGeom prst="rect">
            <a:avLst/>
          </a:prstGeom>
          <a:solidFill>
            <a:srgbClr val="F81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7267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704ED4-17AD-4155-82BF-349125232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4030ADA-F758-4871-82A9-A900D3A1C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C03A5D77-B569-4446-A13F-5F2B66B89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1910AFDB-600F-419E-B8A2-C910C91CC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8BA9642D-E707-4E5C-AD56-5B4201F77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6BE43368-BE27-4B0F-996B-F8020ECC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1C2AFC90-DCD5-4CC4-B572-09469E892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EEC73C1F-7C9B-41BF-A454-152B90AF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B9387A9D-115C-4CC5-9107-97827EFF8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69CF2257-1227-45F2-8310-EF03857E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14D598B-12C8-4050-872B-AB3C4790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43441426-0436-4C62-93CB-7B2312119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8174AF5F-E0DA-457B-9C6D-B6793C36A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40D36E6D-6BFF-4FB5-9EEB-3A36B7956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159A95D-574D-4341-8A5B-5EB05EF2C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CC2519B6-9E4D-48AA-8E1D-413BEEEEE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1EFD00E-D9BB-4F8F-9652-1514A200A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78EDA1A4-47D4-4C8C-94C1-20520CA0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EF948F9B-2B64-4D46-B645-564490CD5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95BA89D9-B358-4064-A9B6-44592BB97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B1D008F9-9A52-429E-9615-0BB796945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Rectangle 30">
            <a:extLst>
              <a:ext uri="{FF2B5EF4-FFF2-40B4-BE49-F238E27FC236}">
                <a16:creationId xmlns:a16="http://schemas.microsoft.com/office/drawing/2014/main" id="{E4BAAF5C-577F-43DB-8ACD-EDAB5A54E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tx2">
                  <a:alpha val="38000"/>
                </a:schemeClr>
              </a:gs>
              <a:gs pos="0">
                <a:schemeClr val="bg1">
                  <a:lumMod val="95000"/>
                  <a:alpha val="1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FB0A04-0759-455A-85DD-6D4F1C2B45BA}"/>
              </a:ext>
            </a:extLst>
          </p:cNvPr>
          <p:cNvSpPr>
            <a:spLocks noGrp="1"/>
          </p:cNvSpPr>
          <p:nvPr>
            <p:ph type="ctrTitle"/>
          </p:nvPr>
        </p:nvSpPr>
        <p:spPr>
          <a:xfrm>
            <a:off x="807721" y="760830"/>
            <a:ext cx="6884244" cy="5336340"/>
          </a:xfrm>
        </p:spPr>
        <p:txBody>
          <a:bodyPr anchor="ctr">
            <a:normAutofit/>
          </a:bodyPr>
          <a:lstStyle/>
          <a:p>
            <a:pPr algn="r"/>
            <a:r>
              <a:rPr lang="en-US" sz="8800" dirty="0">
                <a:solidFill>
                  <a:schemeClr val="tx1"/>
                </a:solidFill>
              </a:rPr>
              <a:t>Reporting Methods of Designing Stimuli</a:t>
            </a:r>
            <a:endParaRPr lang="en-GB" sz="8800" dirty="0">
              <a:solidFill>
                <a:schemeClr val="tx1"/>
              </a:solidFill>
            </a:endParaRPr>
          </a:p>
        </p:txBody>
      </p:sp>
      <p:sp>
        <p:nvSpPr>
          <p:cNvPr id="33" name="Isosceles Triangle 32">
            <a:extLst>
              <a:ext uri="{FF2B5EF4-FFF2-40B4-BE49-F238E27FC236}">
                <a16:creationId xmlns:a16="http://schemas.microsoft.com/office/drawing/2014/main" id="{78B6E08A-861F-4A1A-BCF0-69429C5A2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025316" y="3342776"/>
            <a:ext cx="200040" cy="17244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362831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2"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0F8325-9F5B-424D-9449-989E678BB6E7}"/>
              </a:ext>
            </a:extLst>
          </p:cNvPr>
          <p:cNvSpPr>
            <a:spLocks noGrp="1"/>
          </p:cNvSpPr>
          <p:nvPr>
            <p:ph type="title"/>
          </p:nvPr>
        </p:nvSpPr>
        <p:spPr>
          <a:xfrm>
            <a:off x="2880485" y="841375"/>
            <a:ext cx="6230857" cy="1230570"/>
          </a:xfrm>
        </p:spPr>
        <p:txBody>
          <a:bodyPr anchor="t">
            <a:normAutofit/>
          </a:bodyPr>
          <a:lstStyle/>
          <a:p>
            <a:pPr algn="l"/>
            <a:r>
              <a:rPr lang="en-GB" sz="3100" dirty="0">
                <a:solidFill>
                  <a:schemeClr val="accent1"/>
                </a:solidFill>
              </a:rPr>
              <a:t>Reporting Methods of Designing Stimuli</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4" name="Content Placeholder 2">
            <a:extLst>
              <a:ext uri="{FF2B5EF4-FFF2-40B4-BE49-F238E27FC236}">
                <a16:creationId xmlns:a16="http://schemas.microsoft.com/office/drawing/2014/main" id="{56F4E315-11BD-4309-936C-046505AAC464}"/>
              </a:ext>
            </a:extLst>
          </p:cNvPr>
          <p:cNvSpPr>
            <a:spLocks noGrp="1"/>
          </p:cNvSpPr>
          <p:nvPr>
            <p:ph idx="1"/>
          </p:nvPr>
        </p:nvSpPr>
        <p:spPr>
          <a:xfrm>
            <a:off x="2873772" y="1787237"/>
            <a:ext cx="6123783" cy="4687158"/>
          </a:xfrm>
        </p:spPr>
        <p:txBody>
          <a:bodyPr anchor="t">
            <a:normAutofit fontScale="92500" lnSpcReduction="10000"/>
          </a:bodyPr>
          <a:lstStyle/>
          <a:p>
            <a:r>
              <a:rPr lang="en-GB" sz="2000" dirty="0"/>
              <a:t>Where did your pool of candidates come from?</a:t>
            </a:r>
          </a:p>
          <a:p>
            <a:r>
              <a:rPr lang="en-GB" sz="2000" dirty="0"/>
              <a:t>Where did you get the data for the variables from?</a:t>
            </a:r>
          </a:p>
          <a:p>
            <a:r>
              <a:rPr lang="en-GB" sz="2000" dirty="0"/>
              <a:t>What kind of matching/controlling did you use (item/distribution/continuous)?</a:t>
            </a:r>
          </a:p>
          <a:p>
            <a:r>
              <a:rPr lang="en-GB" sz="2000" dirty="0"/>
              <a:t>How many iterations did you run?</a:t>
            </a:r>
          </a:p>
          <a:p>
            <a:r>
              <a:rPr lang="en-GB" sz="2000" dirty="0"/>
              <a:t>How closely are items matched?</a:t>
            </a:r>
          </a:p>
          <a:p>
            <a:r>
              <a:rPr lang="en-GB" sz="2000" dirty="0"/>
              <a:t>How many items did you create?</a:t>
            </a:r>
          </a:p>
          <a:p>
            <a:r>
              <a:rPr lang="en-GB" sz="2000" dirty="0"/>
              <a:t>Can you visualise it?</a:t>
            </a:r>
          </a:p>
          <a:p>
            <a:r>
              <a:rPr lang="en-GB" sz="2000" dirty="0"/>
              <a:t>Where is the code?</a:t>
            </a:r>
          </a:p>
          <a:p>
            <a:r>
              <a:rPr lang="en-GB" sz="2000" dirty="0"/>
              <a:t>Even without the code, could someone reproduce your methods just from your description?</a:t>
            </a:r>
          </a:p>
        </p:txBody>
      </p:sp>
    </p:spTree>
    <p:extLst>
      <p:ext uri="{BB962C8B-B14F-4D97-AF65-F5344CB8AC3E}">
        <p14:creationId xmlns:p14="http://schemas.microsoft.com/office/powerpoint/2010/main" val="3147136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8564F-3F1B-4949-B2AF-9245E559CE5D}"/>
              </a:ext>
            </a:extLst>
          </p:cNvPr>
          <p:cNvSpPr>
            <a:spLocks noGrp="1"/>
          </p:cNvSpPr>
          <p:nvPr>
            <p:ph type="title"/>
          </p:nvPr>
        </p:nvSpPr>
        <p:spPr>
          <a:xfrm>
            <a:off x="888631" y="2349925"/>
            <a:ext cx="3498979" cy="2456442"/>
          </a:xfrm>
        </p:spPr>
        <p:txBody>
          <a:bodyPr>
            <a:normAutofit/>
          </a:bodyPr>
          <a:lstStyle/>
          <a:p>
            <a:r>
              <a:rPr lang="en-GB" dirty="0"/>
              <a:t>What not to do when reporting stimulus design</a:t>
            </a:r>
          </a:p>
        </p:txBody>
      </p:sp>
      <p:graphicFrame>
        <p:nvGraphicFramePr>
          <p:cNvPr id="37" name="Content Placeholder 2">
            <a:extLst>
              <a:ext uri="{FF2B5EF4-FFF2-40B4-BE49-F238E27FC236}">
                <a16:creationId xmlns:a16="http://schemas.microsoft.com/office/drawing/2014/main" id="{4B703F3E-4090-430E-B64D-124B2349B4BC}"/>
              </a:ext>
            </a:extLst>
          </p:cNvPr>
          <p:cNvGraphicFramePr>
            <a:graphicFrameLocks noGrp="1"/>
          </p:cNvGraphicFramePr>
          <p:nvPr>
            <p:ph idx="1"/>
            <p:extLst>
              <p:ext uri="{D42A27DB-BD31-4B8C-83A1-F6EECF244321}">
                <p14:modId xmlns:p14="http://schemas.microsoft.com/office/powerpoint/2010/main" val="3997908757"/>
              </p:ext>
            </p:extLst>
          </p:nvPr>
        </p:nvGraphicFramePr>
        <p:xfrm>
          <a:off x="5440363" y="1125538"/>
          <a:ext cx="5638800"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775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5"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5B8564F-3F1B-4949-B2AF-9245E559CE5D}"/>
              </a:ext>
            </a:extLst>
          </p:cNvPr>
          <p:cNvSpPr>
            <a:spLocks noGrp="1"/>
          </p:cNvSpPr>
          <p:nvPr>
            <p:ph type="title"/>
          </p:nvPr>
        </p:nvSpPr>
        <p:spPr>
          <a:xfrm>
            <a:off x="1744541" y="250475"/>
            <a:ext cx="8673427" cy="1048945"/>
          </a:xfrm>
        </p:spPr>
        <p:txBody>
          <a:bodyPr>
            <a:normAutofit/>
          </a:bodyPr>
          <a:lstStyle/>
          <a:p>
            <a:r>
              <a:rPr lang="en-GB" dirty="0">
                <a:solidFill>
                  <a:schemeClr val="tx1"/>
                </a:solidFill>
              </a:rPr>
              <a:t>What to do instead</a:t>
            </a:r>
          </a:p>
        </p:txBody>
      </p:sp>
      <p:graphicFrame>
        <p:nvGraphicFramePr>
          <p:cNvPr id="37" name="Content Placeholder 2">
            <a:extLst>
              <a:ext uri="{FF2B5EF4-FFF2-40B4-BE49-F238E27FC236}">
                <a16:creationId xmlns:a16="http://schemas.microsoft.com/office/drawing/2014/main" id="{4B703F3E-4090-430E-B64D-124B2349B4BC}"/>
              </a:ext>
            </a:extLst>
          </p:cNvPr>
          <p:cNvGraphicFramePr>
            <a:graphicFrameLocks noGrp="1"/>
          </p:cNvGraphicFramePr>
          <p:nvPr>
            <p:ph idx="1"/>
            <p:extLst>
              <p:ext uri="{D42A27DB-BD31-4B8C-83A1-F6EECF244321}">
                <p14:modId xmlns:p14="http://schemas.microsoft.com/office/powerpoint/2010/main" val="1434438430"/>
              </p:ext>
            </p:extLst>
          </p:nvPr>
        </p:nvGraphicFramePr>
        <p:xfrm>
          <a:off x="807722" y="1679171"/>
          <a:ext cx="6001066" cy="4799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The figure 1 referenced by the second example. A plot with three panels, showing half-violin plots, where items from each condition are plotted as points. Each point is joined to one point from the other condition by a line.">
            <a:extLst>
              <a:ext uri="{FF2B5EF4-FFF2-40B4-BE49-F238E27FC236}">
                <a16:creationId xmlns:a16="http://schemas.microsoft.com/office/drawing/2014/main" id="{F5A5D8AF-2BBF-46CA-B827-811C9BAD41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5278" y="4194445"/>
            <a:ext cx="4178747" cy="2101556"/>
          </a:xfrm>
          <a:prstGeom prst="rect">
            <a:avLst/>
          </a:prstGeom>
        </p:spPr>
      </p:pic>
      <p:pic>
        <p:nvPicPr>
          <p:cNvPr id="8" name="Picture 7" descr="The figure 1 referenced by the first example. A plot with three panels, overlaying the density plot of each control variable for the male and female faces.">
            <a:extLst>
              <a:ext uri="{FF2B5EF4-FFF2-40B4-BE49-F238E27FC236}">
                <a16:creationId xmlns:a16="http://schemas.microsoft.com/office/drawing/2014/main" id="{950FFE71-9D18-4175-8B2E-AE90AF42CE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8022" y="1742536"/>
            <a:ext cx="3996003" cy="2022367"/>
          </a:xfrm>
          <a:prstGeom prst="rect">
            <a:avLst/>
          </a:prstGeom>
        </p:spPr>
      </p:pic>
    </p:spTree>
    <p:extLst>
      <p:ext uri="{BB962C8B-B14F-4D97-AF65-F5344CB8AC3E}">
        <p14:creationId xmlns:p14="http://schemas.microsoft.com/office/powerpoint/2010/main" val="3521357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704ED4-17AD-4155-82BF-349125232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4030ADA-F758-4871-82A9-A900D3A1C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C03A5D77-B569-4446-A13F-5F2B66B89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1910AFDB-600F-419E-B8A2-C910C91CC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8BA9642D-E707-4E5C-AD56-5B4201F77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6BE43368-BE27-4B0F-996B-F8020ECC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1C2AFC90-DCD5-4CC4-B572-09469E892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EEC73C1F-7C9B-41BF-A454-152B90AF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B9387A9D-115C-4CC5-9107-97827EFF8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69CF2257-1227-45F2-8310-EF03857E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14D598B-12C8-4050-872B-AB3C4790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43441426-0436-4C62-93CB-7B2312119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8174AF5F-E0DA-457B-9C6D-B6793C36A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40D36E6D-6BFF-4FB5-9EEB-3A36B7956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159A95D-574D-4341-8A5B-5EB05EF2C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CC2519B6-9E4D-48AA-8E1D-413BEEEEE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1EFD00E-D9BB-4F8F-9652-1514A200A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78EDA1A4-47D4-4C8C-94C1-20520CA0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EF948F9B-2B64-4D46-B645-564490CD5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95BA89D9-B358-4064-A9B6-44592BB97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B1D008F9-9A52-429E-9615-0BB796945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Rectangle 30">
            <a:extLst>
              <a:ext uri="{FF2B5EF4-FFF2-40B4-BE49-F238E27FC236}">
                <a16:creationId xmlns:a16="http://schemas.microsoft.com/office/drawing/2014/main" id="{E4BAAF5C-577F-43DB-8ACD-EDAB5A54E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tx2">
                  <a:alpha val="38000"/>
                </a:schemeClr>
              </a:gs>
              <a:gs pos="0">
                <a:schemeClr val="bg1">
                  <a:lumMod val="95000"/>
                  <a:alpha val="1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FB0A04-0759-455A-85DD-6D4F1C2B45BA}"/>
              </a:ext>
            </a:extLst>
          </p:cNvPr>
          <p:cNvSpPr>
            <a:spLocks noGrp="1"/>
          </p:cNvSpPr>
          <p:nvPr>
            <p:ph type="ctrTitle"/>
          </p:nvPr>
        </p:nvSpPr>
        <p:spPr>
          <a:xfrm>
            <a:off x="807721" y="760830"/>
            <a:ext cx="6884244" cy="5336340"/>
          </a:xfrm>
        </p:spPr>
        <p:txBody>
          <a:bodyPr anchor="ctr">
            <a:normAutofit/>
          </a:bodyPr>
          <a:lstStyle/>
          <a:p>
            <a:pPr algn="r"/>
            <a:r>
              <a:rPr lang="en-US" sz="8800" dirty="0">
                <a:solidFill>
                  <a:schemeClr val="tx1"/>
                </a:solidFill>
              </a:rPr>
              <a:t>Applications to things other than stimuli</a:t>
            </a:r>
            <a:endParaRPr lang="en-GB" sz="8800" dirty="0">
              <a:solidFill>
                <a:schemeClr val="tx1"/>
              </a:solidFill>
            </a:endParaRPr>
          </a:p>
        </p:txBody>
      </p:sp>
      <p:sp>
        <p:nvSpPr>
          <p:cNvPr id="33" name="Isosceles Triangle 32">
            <a:extLst>
              <a:ext uri="{FF2B5EF4-FFF2-40B4-BE49-F238E27FC236}">
                <a16:creationId xmlns:a16="http://schemas.microsoft.com/office/drawing/2014/main" id="{78B6E08A-861F-4A1A-BCF0-69429C5A2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025316" y="3342776"/>
            <a:ext cx="200040" cy="17244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672382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4FA7-7359-4CF0-A530-40BD45CDBE03}"/>
              </a:ext>
            </a:extLst>
          </p:cNvPr>
          <p:cNvSpPr>
            <a:spLocks noGrp="1"/>
          </p:cNvSpPr>
          <p:nvPr>
            <p:ph type="title"/>
          </p:nvPr>
        </p:nvSpPr>
        <p:spPr/>
        <p:txBody>
          <a:bodyPr/>
          <a:lstStyle/>
          <a:p>
            <a:r>
              <a:rPr lang="en-GB"/>
              <a:t>Applications to things other than stimuli</a:t>
            </a:r>
            <a:endParaRPr lang="en-GB" dirty="0"/>
          </a:p>
        </p:txBody>
      </p:sp>
      <p:graphicFrame>
        <p:nvGraphicFramePr>
          <p:cNvPr id="36" name="Content Placeholder 2">
            <a:extLst>
              <a:ext uri="{FF2B5EF4-FFF2-40B4-BE49-F238E27FC236}">
                <a16:creationId xmlns:a16="http://schemas.microsoft.com/office/drawing/2014/main" id="{69FD7448-22F4-47E7-B43E-7E90675924EA}"/>
              </a:ext>
            </a:extLst>
          </p:cNvPr>
          <p:cNvGraphicFramePr>
            <a:graphicFrameLocks noGrp="1"/>
          </p:cNvGraphicFramePr>
          <p:nvPr>
            <p:ph idx="1"/>
            <p:extLst>
              <p:ext uri="{D42A27DB-BD31-4B8C-83A1-F6EECF244321}">
                <p14:modId xmlns:p14="http://schemas.microsoft.com/office/powerpoint/2010/main" val="590099907"/>
              </p:ext>
            </p:extLst>
          </p:nvPr>
        </p:nvGraphicFramePr>
        <p:xfrm>
          <a:off x="5118447" y="803186"/>
          <a:ext cx="6281873"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2312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6F22-0518-4347-BEFB-5B7906D54B73}"/>
              </a:ext>
            </a:extLst>
          </p:cNvPr>
          <p:cNvSpPr>
            <a:spLocks noGrp="1"/>
          </p:cNvSpPr>
          <p:nvPr>
            <p:ph type="title"/>
          </p:nvPr>
        </p:nvSpPr>
        <p:spPr/>
        <p:txBody>
          <a:bodyPr/>
          <a:lstStyle/>
          <a:p>
            <a:r>
              <a:rPr lang="en-GB" dirty="0"/>
              <a:t>Summary, Questions, Answers</a:t>
            </a:r>
          </a:p>
        </p:txBody>
      </p:sp>
      <p:sp>
        <p:nvSpPr>
          <p:cNvPr id="3" name="Content Placeholder 2">
            <a:extLst>
              <a:ext uri="{FF2B5EF4-FFF2-40B4-BE49-F238E27FC236}">
                <a16:creationId xmlns:a16="http://schemas.microsoft.com/office/drawing/2014/main" id="{AA3CF1B9-AAF0-458F-8442-AA165A35EE28}"/>
              </a:ext>
            </a:extLst>
          </p:cNvPr>
          <p:cNvSpPr>
            <a:spLocks noGrp="1"/>
          </p:cNvSpPr>
          <p:nvPr>
            <p:ph idx="1"/>
          </p:nvPr>
        </p:nvSpPr>
        <p:spPr>
          <a:xfrm>
            <a:off x="5118447" y="803186"/>
            <a:ext cx="6281873" cy="2762974"/>
          </a:xfrm>
        </p:spPr>
        <p:txBody>
          <a:bodyPr/>
          <a:lstStyle/>
          <a:p>
            <a:r>
              <a:rPr lang="en-GB" dirty="0"/>
              <a:t>Design stimuli with code, and share the code, to be reproducible and save time</a:t>
            </a:r>
          </a:p>
          <a:p>
            <a:r>
              <a:rPr lang="en-GB" dirty="0"/>
              <a:t>Report what you did specifically, and show the data with a visualisation</a:t>
            </a:r>
          </a:p>
        </p:txBody>
      </p:sp>
      <p:pic>
        <p:nvPicPr>
          <p:cNvPr id="4" name="Picture 3" descr="An image of my supervisor, Sara Sereno. She is smiling in front of a bookcase.">
            <a:extLst>
              <a:ext uri="{FF2B5EF4-FFF2-40B4-BE49-F238E27FC236}">
                <a16:creationId xmlns:a16="http://schemas.microsoft.com/office/drawing/2014/main" id="{7D5FEBFC-EA00-4AFF-AA2C-619836679AFD}"/>
              </a:ext>
            </a:extLst>
          </p:cNvPr>
          <p:cNvPicPr>
            <a:picLocks noChangeAspect="1"/>
          </p:cNvPicPr>
          <p:nvPr/>
        </p:nvPicPr>
        <p:blipFill rotWithShape="1">
          <a:blip r:embed="rId2"/>
          <a:srcRect l="8733" r="9493"/>
          <a:stretch/>
        </p:blipFill>
        <p:spPr>
          <a:xfrm>
            <a:off x="5783950" y="3948814"/>
            <a:ext cx="1150004" cy="1406330"/>
          </a:xfrm>
          <a:prstGeom prst="rect">
            <a:avLst/>
          </a:prstGeom>
        </p:spPr>
      </p:pic>
      <p:pic>
        <p:nvPicPr>
          <p:cNvPr id="5" name="Picture 4" descr="An image of my second supervisor, Guillaume Rousselet. He is wearing a blue EEG cap with electrodes fit.">
            <a:extLst>
              <a:ext uri="{FF2B5EF4-FFF2-40B4-BE49-F238E27FC236}">
                <a16:creationId xmlns:a16="http://schemas.microsoft.com/office/drawing/2014/main" id="{91CB1417-98BC-470D-BC3C-84E2F7B1F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612" y="3948814"/>
            <a:ext cx="1139305" cy="14063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CC8390-BEB9-4AC0-95DD-B68355850D82}"/>
              </a:ext>
            </a:extLst>
          </p:cNvPr>
          <p:cNvSpPr txBox="1"/>
          <p:nvPr/>
        </p:nvSpPr>
        <p:spPr>
          <a:xfrm>
            <a:off x="7472299" y="5355143"/>
            <a:ext cx="1285929" cy="646331"/>
          </a:xfrm>
          <a:prstGeom prst="rect">
            <a:avLst/>
          </a:prstGeom>
          <a:noFill/>
        </p:spPr>
        <p:txBody>
          <a:bodyPr wrap="none" rtlCol="0">
            <a:spAutoFit/>
          </a:bodyPr>
          <a:lstStyle/>
          <a:p>
            <a:pPr algn="ctr"/>
            <a:r>
              <a:rPr lang="en-GB" dirty="0"/>
              <a:t>Guillaume</a:t>
            </a:r>
          </a:p>
          <a:p>
            <a:pPr algn="ctr"/>
            <a:r>
              <a:rPr lang="en-GB" dirty="0"/>
              <a:t>Rousselet</a:t>
            </a:r>
          </a:p>
        </p:txBody>
      </p:sp>
      <p:sp>
        <p:nvSpPr>
          <p:cNvPr id="7" name="TextBox 6">
            <a:extLst>
              <a:ext uri="{FF2B5EF4-FFF2-40B4-BE49-F238E27FC236}">
                <a16:creationId xmlns:a16="http://schemas.microsoft.com/office/drawing/2014/main" id="{13016CD8-54F2-4E3D-9412-E47D37B74B0F}"/>
              </a:ext>
            </a:extLst>
          </p:cNvPr>
          <p:cNvSpPr txBox="1"/>
          <p:nvPr/>
        </p:nvSpPr>
        <p:spPr>
          <a:xfrm>
            <a:off x="5894320" y="5355143"/>
            <a:ext cx="923394" cy="646331"/>
          </a:xfrm>
          <a:prstGeom prst="rect">
            <a:avLst/>
          </a:prstGeom>
          <a:noFill/>
        </p:spPr>
        <p:txBody>
          <a:bodyPr wrap="none" rtlCol="0">
            <a:spAutoFit/>
          </a:bodyPr>
          <a:lstStyle/>
          <a:p>
            <a:pPr algn="ctr"/>
            <a:r>
              <a:rPr lang="en-GB" dirty="0"/>
              <a:t>Sara</a:t>
            </a:r>
            <a:br>
              <a:rPr lang="en-GB" dirty="0"/>
            </a:br>
            <a:r>
              <a:rPr lang="en-GB" dirty="0"/>
              <a:t>Sereno</a:t>
            </a:r>
          </a:p>
        </p:txBody>
      </p:sp>
      <p:pic>
        <p:nvPicPr>
          <p:cNvPr id="8" name="Picture 7" descr="An image of a mannequin dummy wearing an EEG cap, sunglasses, and a moustache.">
            <a:extLst>
              <a:ext uri="{FF2B5EF4-FFF2-40B4-BE49-F238E27FC236}">
                <a16:creationId xmlns:a16="http://schemas.microsoft.com/office/drawing/2014/main" id="{247981DE-4820-4996-99F6-0B6418AD318E}"/>
              </a:ext>
            </a:extLst>
          </p:cNvPr>
          <p:cNvPicPr>
            <a:picLocks noChangeAspect="1"/>
          </p:cNvPicPr>
          <p:nvPr/>
        </p:nvPicPr>
        <p:blipFill rotWithShape="1">
          <a:blip r:embed="rId4">
            <a:extLst>
              <a:ext uri="{28A0092B-C50C-407E-A947-70E740481C1C}">
                <a14:useLocalDpi xmlns:a14="http://schemas.microsoft.com/office/drawing/2010/main" val="0"/>
              </a:ext>
            </a:extLst>
          </a:blip>
          <a:srcRect b="7190"/>
          <a:stretch/>
        </p:blipFill>
        <p:spPr>
          <a:xfrm>
            <a:off x="9296573" y="3948814"/>
            <a:ext cx="1139305" cy="1406329"/>
          </a:xfrm>
          <a:prstGeom prst="rect">
            <a:avLst/>
          </a:prstGeom>
        </p:spPr>
      </p:pic>
      <p:sp>
        <p:nvSpPr>
          <p:cNvPr id="9" name="TextBox 8">
            <a:extLst>
              <a:ext uri="{FF2B5EF4-FFF2-40B4-BE49-F238E27FC236}">
                <a16:creationId xmlns:a16="http://schemas.microsoft.com/office/drawing/2014/main" id="{F94D280E-4D4C-426E-AD3C-4E9DD5F8E3C4}"/>
              </a:ext>
            </a:extLst>
          </p:cNvPr>
          <p:cNvSpPr txBox="1"/>
          <p:nvPr/>
        </p:nvSpPr>
        <p:spPr>
          <a:xfrm>
            <a:off x="9369884" y="5355143"/>
            <a:ext cx="941283" cy="646331"/>
          </a:xfrm>
          <a:prstGeom prst="rect">
            <a:avLst/>
          </a:prstGeom>
          <a:noFill/>
        </p:spPr>
        <p:txBody>
          <a:bodyPr wrap="none" rtlCol="0">
            <a:spAutoFit/>
          </a:bodyPr>
          <a:lstStyle/>
          <a:p>
            <a:pPr algn="ctr"/>
            <a:r>
              <a:rPr lang="en-GB" dirty="0"/>
              <a:t>Alistair</a:t>
            </a:r>
          </a:p>
          <a:p>
            <a:pPr algn="ctr"/>
            <a:r>
              <a:rPr lang="en-GB" dirty="0"/>
              <a:t>Beith</a:t>
            </a:r>
          </a:p>
        </p:txBody>
      </p:sp>
    </p:spTree>
    <p:extLst>
      <p:ext uri="{BB962C8B-B14F-4D97-AF65-F5344CB8AC3E}">
        <p14:creationId xmlns:p14="http://schemas.microsoft.com/office/powerpoint/2010/main" val="2888115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46A3F-1EBF-46D6-9558-45364E8A2046}"/>
              </a:ext>
            </a:extLst>
          </p:cNvPr>
          <p:cNvSpPr>
            <a:spLocks noGrp="1"/>
          </p:cNvSpPr>
          <p:nvPr>
            <p:ph type="title"/>
          </p:nvPr>
        </p:nvSpPr>
        <p:spPr/>
        <p:txBody>
          <a:bodyPr>
            <a:normAutofit/>
          </a:bodyPr>
          <a:lstStyle/>
          <a:p>
            <a:r>
              <a:rPr lang="en-GB" sz="5400" dirty="0"/>
              <a:t>What is a Stimulus?</a:t>
            </a:r>
          </a:p>
        </p:txBody>
      </p:sp>
      <p:graphicFrame>
        <p:nvGraphicFramePr>
          <p:cNvPr id="5" name="Content Placeholder 2">
            <a:extLst>
              <a:ext uri="{FF2B5EF4-FFF2-40B4-BE49-F238E27FC236}">
                <a16:creationId xmlns:a16="http://schemas.microsoft.com/office/drawing/2014/main" id="{5E0E6FA5-BE9B-4CA3-8376-E0B91D19A20B}"/>
              </a:ext>
            </a:extLst>
          </p:cNvPr>
          <p:cNvGraphicFramePr>
            <a:graphicFrameLocks noGrp="1"/>
          </p:cNvGraphicFramePr>
          <p:nvPr>
            <p:ph idx="1"/>
          </p:nvPr>
        </p:nvGraphicFramePr>
        <p:xfrm>
          <a:off x="5118447" y="803186"/>
          <a:ext cx="6281873"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9788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80244D7-C9D0-4F21-A0F4-24CD85B0F04D}"/>
              </a:ext>
            </a:extLst>
          </p:cNvPr>
          <p:cNvSpPr txBox="1">
            <a:spLocks/>
          </p:cNvSpPr>
          <p:nvPr/>
        </p:nvSpPr>
        <p:spPr>
          <a:xfrm>
            <a:off x="354593" y="294442"/>
            <a:ext cx="6265088" cy="68580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n-GB" sz="2400" dirty="0">
                <a:solidFill>
                  <a:srgbClr val="F81B02"/>
                </a:solidFill>
              </a:rPr>
              <a:t>“PARAMETRIC” STIMULI</a:t>
            </a:r>
          </a:p>
        </p:txBody>
      </p:sp>
      <p:sp>
        <p:nvSpPr>
          <p:cNvPr id="3" name="Content Placeholder 3">
            <a:extLst>
              <a:ext uri="{FF2B5EF4-FFF2-40B4-BE49-F238E27FC236}">
                <a16:creationId xmlns:a16="http://schemas.microsoft.com/office/drawing/2014/main" id="{002B5322-5D62-439A-B51F-DFEE1542238E}"/>
              </a:ext>
            </a:extLst>
          </p:cNvPr>
          <p:cNvSpPr txBox="1">
            <a:spLocks/>
          </p:cNvSpPr>
          <p:nvPr/>
        </p:nvSpPr>
        <p:spPr>
          <a:xfrm>
            <a:off x="354761" y="980242"/>
            <a:ext cx="6264382" cy="22999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GB" sz="2000" dirty="0"/>
              <a:t>Can use any combination of multiple parameters to generate novel items</a:t>
            </a:r>
          </a:p>
          <a:p>
            <a:r>
              <a:rPr lang="en-GB" sz="2000" dirty="0"/>
              <a:t>Potentially infinite in number</a:t>
            </a:r>
          </a:p>
          <a:p>
            <a:r>
              <a:rPr lang="en-GB" sz="2000" dirty="0"/>
              <a:t>Parameters defining the stimulus known exactly</a:t>
            </a:r>
          </a:p>
          <a:p>
            <a:r>
              <a:rPr lang="en-GB" sz="2000" dirty="0"/>
              <a:t>E.g., pseudowords, procedurally generated faces</a:t>
            </a:r>
          </a:p>
        </p:txBody>
      </p:sp>
      <p:sp>
        <p:nvSpPr>
          <p:cNvPr id="4" name="Text Placeholder 4">
            <a:extLst>
              <a:ext uri="{FF2B5EF4-FFF2-40B4-BE49-F238E27FC236}">
                <a16:creationId xmlns:a16="http://schemas.microsoft.com/office/drawing/2014/main" id="{11E77423-3884-43BD-AE21-DBC5632F0E6D}"/>
              </a:ext>
            </a:extLst>
          </p:cNvPr>
          <p:cNvSpPr txBox="1">
            <a:spLocks/>
          </p:cNvSpPr>
          <p:nvPr/>
        </p:nvSpPr>
        <p:spPr>
          <a:xfrm>
            <a:off x="354729" y="3585617"/>
            <a:ext cx="6264414" cy="68580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n-GB" sz="2400" dirty="0">
                <a:solidFill>
                  <a:srgbClr val="F81B02"/>
                </a:solidFill>
              </a:rPr>
              <a:t>“SAMPLE” STIMULI</a:t>
            </a:r>
          </a:p>
        </p:txBody>
      </p:sp>
      <p:sp>
        <p:nvSpPr>
          <p:cNvPr id="5" name="Content Placeholder 5">
            <a:extLst>
              <a:ext uri="{FF2B5EF4-FFF2-40B4-BE49-F238E27FC236}">
                <a16:creationId xmlns:a16="http://schemas.microsoft.com/office/drawing/2014/main" id="{FB7A7F4E-9A22-4C3B-90CA-2A10D2C07568}"/>
              </a:ext>
            </a:extLst>
          </p:cNvPr>
          <p:cNvSpPr txBox="1">
            <a:spLocks/>
          </p:cNvSpPr>
          <p:nvPr/>
        </p:nvSpPr>
        <p:spPr>
          <a:xfrm>
            <a:off x="355061" y="4271417"/>
            <a:ext cx="6265620" cy="230966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GB" sz="2000" dirty="0"/>
              <a:t>Sampled from a population of existing items</a:t>
            </a:r>
          </a:p>
          <a:p>
            <a:r>
              <a:rPr lang="en-GB" sz="2000" dirty="0"/>
              <a:t>Only a finite number of candidates</a:t>
            </a:r>
          </a:p>
          <a:p>
            <a:r>
              <a:rPr lang="en-GB" sz="2000" dirty="0"/>
              <a:t>Parameters defining the stimulus have to be inferred</a:t>
            </a:r>
          </a:p>
          <a:p>
            <a:r>
              <a:rPr lang="en-GB" sz="2000" dirty="0"/>
              <a:t>E.g., real words, images of real faces</a:t>
            </a:r>
          </a:p>
        </p:txBody>
      </p:sp>
      <p:sp>
        <p:nvSpPr>
          <p:cNvPr id="7" name="TextBox 6" descr="An example image of a pseudoword, &quot;shinkle&quot;">
            <a:extLst>
              <a:ext uri="{FF2B5EF4-FFF2-40B4-BE49-F238E27FC236}">
                <a16:creationId xmlns:a16="http://schemas.microsoft.com/office/drawing/2014/main" id="{6ED5FC7F-1355-4D68-825A-67D9674C31B4}"/>
              </a:ext>
            </a:extLst>
          </p:cNvPr>
          <p:cNvSpPr txBox="1"/>
          <p:nvPr/>
        </p:nvSpPr>
        <p:spPr>
          <a:xfrm>
            <a:off x="8620008" y="337206"/>
            <a:ext cx="1912703" cy="584775"/>
          </a:xfrm>
          <a:prstGeom prst="rect">
            <a:avLst/>
          </a:prstGeom>
          <a:solidFill>
            <a:srgbClr val="7F7F7F"/>
          </a:solidFill>
        </p:spPr>
        <p:txBody>
          <a:bodyPr wrap="none" rtlCol="0">
            <a:spAutoFit/>
          </a:bodyPr>
          <a:lstStyle/>
          <a:p>
            <a:r>
              <a:rPr lang="en-GB" sz="3200" b="1" dirty="0" err="1">
                <a:solidFill>
                  <a:schemeClr val="bg1"/>
                </a:solidFill>
                <a:latin typeface="Courier New" panose="02070309020205020404" pitchFamily="49" charset="0"/>
                <a:cs typeface="Courier New" panose="02070309020205020404" pitchFamily="49" charset="0"/>
              </a:rPr>
              <a:t>spinkle</a:t>
            </a:r>
            <a:endParaRPr lang="en-GB" sz="3200" b="1" dirty="0">
              <a:solidFill>
                <a:schemeClr val="bg1"/>
              </a:solidFill>
              <a:latin typeface="Courier New" panose="02070309020205020404" pitchFamily="49" charset="0"/>
              <a:cs typeface="Courier New" panose="02070309020205020404" pitchFamily="49" charset="0"/>
            </a:endParaRPr>
          </a:p>
        </p:txBody>
      </p:sp>
      <p:pic>
        <p:nvPicPr>
          <p:cNvPr id="8" name="Picture 7" descr="Image of two example faces generated by FACSGEN (Roesch et al., 2010). The original image was also in that paper. The two faces show the same face identity, but one face has a blank expression, while the other is smiling">
            <a:extLst>
              <a:ext uri="{FF2B5EF4-FFF2-40B4-BE49-F238E27FC236}">
                <a16:creationId xmlns:a16="http://schemas.microsoft.com/office/drawing/2014/main" id="{2DFA0AF2-D459-426B-A998-D2998D1C7A1A}"/>
              </a:ext>
            </a:extLst>
          </p:cNvPr>
          <p:cNvPicPr>
            <a:picLocks noChangeAspect="1"/>
          </p:cNvPicPr>
          <p:nvPr/>
        </p:nvPicPr>
        <p:blipFill rotWithShape="1">
          <a:blip r:embed="rId2"/>
          <a:srcRect r="4977" b="6091"/>
          <a:stretch/>
        </p:blipFill>
        <p:spPr>
          <a:xfrm>
            <a:off x="8078743" y="1384290"/>
            <a:ext cx="2959549" cy="1697255"/>
          </a:xfrm>
          <a:prstGeom prst="rect">
            <a:avLst/>
          </a:prstGeom>
        </p:spPr>
      </p:pic>
      <p:sp>
        <p:nvSpPr>
          <p:cNvPr id="9" name="Rectangle 8">
            <a:extLst>
              <a:ext uri="{FF2B5EF4-FFF2-40B4-BE49-F238E27FC236}">
                <a16:creationId xmlns:a16="http://schemas.microsoft.com/office/drawing/2014/main" id="{6F85AEA0-130C-4F7D-8327-514857B40C38}"/>
              </a:ext>
              <a:ext uri="{C183D7F6-B498-43B3-948B-1728B52AA6E4}">
                <adec:decorative xmlns:adec="http://schemas.microsoft.com/office/drawing/2017/decorative" val="1"/>
              </a:ext>
            </a:extLst>
          </p:cNvPr>
          <p:cNvSpPr/>
          <p:nvPr/>
        </p:nvSpPr>
        <p:spPr>
          <a:xfrm>
            <a:off x="8042485" y="1500859"/>
            <a:ext cx="226380" cy="244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descr="An example image of a real word, &quot;ferry&quot;">
            <a:extLst>
              <a:ext uri="{FF2B5EF4-FFF2-40B4-BE49-F238E27FC236}">
                <a16:creationId xmlns:a16="http://schemas.microsoft.com/office/drawing/2014/main" id="{6F25E36A-1586-48DE-BC5D-D62BCF04D0B6}"/>
              </a:ext>
            </a:extLst>
          </p:cNvPr>
          <p:cNvSpPr txBox="1"/>
          <p:nvPr/>
        </p:nvSpPr>
        <p:spPr>
          <a:xfrm>
            <a:off x="8743438" y="3889850"/>
            <a:ext cx="1665841" cy="584775"/>
          </a:xfrm>
          <a:prstGeom prst="rect">
            <a:avLst/>
          </a:prstGeom>
          <a:solidFill>
            <a:srgbClr val="7F7F7F"/>
          </a:solidFill>
        </p:spPr>
        <p:txBody>
          <a:bodyPr wrap="none" rtlCol="0">
            <a:spAutoFit/>
          </a:bodyPr>
          <a:lstStyle/>
          <a:p>
            <a:r>
              <a:rPr lang="en-GB" sz="3200" b="1" dirty="0">
                <a:solidFill>
                  <a:schemeClr val="bg1"/>
                </a:solidFill>
                <a:latin typeface="Courier New" panose="02070309020205020404" pitchFamily="49" charset="0"/>
                <a:cs typeface="Courier New" panose="02070309020205020404" pitchFamily="49" charset="0"/>
              </a:rPr>
              <a:t>orange</a:t>
            </a:r>
          </a:p>
        </p:txBody>
      </p:sp>
      <p:pic>
        <p:nvPicPr>
          <p:cNvPr id="11" name="Picture 10" descr="Another example of a real face (i.e., also mine). This time I am smiling.">
            <a:extLst>
              <a:ext uri="{FF2B5EF4-FFF2-40B4-BE49-F238E27FC236}">
                <a16:creationId xmlns:a16="http://schemas.microsoft.com/office/drawing/2014/main" id="{449AAA70-C406-46F7-9895-4BA76F7615F6}"/>
              </a:ext>
            </a:extLst>
          </p:cNvPr>
          <p:cNvPicPr>
            <a:picLocks noChangeAspect="1"/>
          </p:cNvPicPr>
          <p:nvPr/>
        </p:nvPicPr>
        <p:blipFill rotWithShape="1">
          <a:blip r:embed="rId3">
            <a:extLst>
              <a:ext uri="{28A0092B-C50C-407E-A947-70E740481C1C}">
                <a14:useLocalDpi xmlns:a14="http://schemas.microsoft.com/office/drawing/2010/main" val="0"/>
              </a:ext>
            </a:extLst>
          </a:blip>
          <a:srcRect l="34575" t="4134" r="40459" b="33866"/>
          <a:stretch/>
        </p:blipFill>
        <p:spPr>
          <a:xfrm>
            <a:off x="9783698" y="4705326"/>
            <a:ext cx="1213347" cy="1694914"/>
          </a:xfrm>
          <a:prstGeom prst="rect">
            <a:avLst/>
          </a:prstGeom>
        </p:spPr>
      </p:pic>
      <p:pic>
        <p:nvPicPr>
          <p:cNvPr id="12" name="Picture 11" descr="An example of a real image (i.e., mine). I am not smiling.">
            <a:extLst>
              <a:ext uri="{FF2B5EF4-FFF2-40B4-BE49-F238E27FC236}">
                <a16:creationId xmlns:a16="http://schemas.microsoft.com/office/drawing/2014/main" id="{A21AD7B5-8C1E-449A-A1A2-C79FDA7F1E57}"/>
              </a:ext>
            </a:extLst>
          </p:cNvPr>
          <p:cNvPicPr>
            <a:picLocks noChangeAspect="1"/>
          </p:cNvPicPr>
          <p:nvPr/>
        </p:nvPicPr>
        <p:blipFill rotWithShape="1">
          <a:blip r:embed="rId4">
            <a:extLst>
              <a:ext uri="{28A0092B-C50C-407E-A947-70E740481C1C}">
                <a14:useLocalDpi xmlns:a14="http://schemas.microsoft.com/office/drawing/2010/main" val="0"/>
              </a:ext>
            </a:extLst>
          </a:blip>
          <a:srcRect l="34575" t="4134" r="40459" b="33866"/>
          <a:stretch/>
        </p:blipFill>
        <p:spPr>
          <a:xfrm>
            <a:off x="8155675" y="4705326"/>
            <a:ext cx="1213347" cy="1694914"/>
          </a:xfrm>
          <a:prstGeom prst="rect">
            <a:avLst/>
          </a:prstGeom>
        </p:spPr>
      </p:pic>
      <p:sp>
        <p:nvSpPr>
          <p:cNvPr id="14" name="Rectangle 13">
            <a:extLst>
              <a:ext uri="{FF2B5EF4-FFF2-40B4-BE49-F238E27FC236}">
                <a16:creationId xmlns:a16="http://schemas.microsoft.com/office/drawing/2014/main" id="{29DCC6A1-608D-439A-BA27-E70A7674D9DB}"/>
              </a:ext>
              <a:ext uri="{C183D7F6-B498-43B3-948B-1728B52AA6E4}">
                <adec:decorative xmlns:adec="http://schemas.microsoft.com/office/drawing/2017/decorative" val="1"/>
              </a:ext>
            </a:extLst>
          </p:cNvPr>
          <p:cNvSpPr/>
          <p:nvPr/>
        </p:nvSpPr>
        <p:spPr>
          <a:xfrm>
            <a:off x="11770242" y="0"/>
            <a:ext cx="421757" cy="6858000"/>
          </a:xfrm>
          <a:prstGeom prst="rect">
            <a:avLst/>
          </a:prstGeom>
          <a:solidFill>
            <a:srgbClr val="F81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866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46A3F-1EBF-46D6-9558-45364E8A2046}"/>
              </a:ext>
            </a:extLst>
          </p:cNvPr>
          <p:cNvSpPr>
            <a:spLocks noGrp="1"/>
          </p:cNvSpPr>
          <p:nvPr>
            <p:ph type="title"/>
          </p:nvPr>
        </p:nvSpPr>
        <p:spPr/>
        <p:txBody>
          <a:bodyPr>
            <a:normAutofit fontScale="90000"/>
          </a:bodyPr>
          <a:lstStyle/>
          <a:p>
            <a:r>
              <a:rPr lang="en-GB" sz="5400" dirty="0"/>
              <a:t>What is a control variable?</a:t>
            </a:r>
          </a:p>
        </p:txBody>
      </p:sp>
      <p:graphicFrame>
        <p:nvGraphicFramePr>
          <p:cNvPr id="5" name="Content Placeholder 2">
            <a:extLst>
              <a:ext uri="{FF2B5EF4-FFF2-40B4-BE49-F238E27FC236}">
                <a16:creationId xmlns:a16="http://schemas.microsoft.com/office/drawing/2014/main" id="{5E0E6FA5-BE9B-4CA3-8376-E0B91D19A20B}"/>
              </a:ext>
            </a:extLst>
          </p:cNvPr>
          <p:cNvGraphicFramePr>
            <a:graphicFrameLocks noGrp="1"/>
          </p:cNvGraphicFramePr>
          <p:nvPr>
            <p:ph idx="1"/>
            <p:extLst>
              <p:ext uri="{D42A27DB-BD31-4B8C-83A1-F6EECF244321}">
                <p14:modId xmlns:p14="http://schemas.microsoft.com/office/powerpoint/2010/main" val="306878449"/>
              </p:ext>
            </p:extLst>
          </p:nvPr>
        </p:nvGraphicFramePr>
        <p:xfrm>
          <a:off x="5118447" y="803186"/>
          <a:ext cx="6281873"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6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3"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6"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D67264-BAFB-4359-B07B-F84056AD6AA4}"/>
              </a:ext>
            </a:extLst>
          </p:cNvPr>
          <p:cNvSpPr>
            <a:spLocks noGrp="1"/>
          </p:cNvSpPr>
          <p:nvPr>
            <p:ph type="title"/>
          </p:nvPr>
        </p:nvSpPr>
        <p:spPr>
          <a:xfrm>
            <a:off x="645459" y="960120"/>
            <a:ext cx="3865695" cy="4171278"/>
          </a:xfrm>
        </p:spPr>
        <p:txBody>
          <a:bodyPr>
            <a:normAutofit/>
          </a:bodyPr>
          <a:lstStyle/>
          <a:p>
            <a:pPr algn="r"/>
            <a:r>
              <a:rPr lang="en-GB" sz="4400">
                <a:solidFill>
                  <a:schemeClr val="tx1"/>
                </a:solidFill>
              </a:rPr>
              <a:t>Reproducibility</a:t>
            </a:r>
          </a:p>
        </p:txBody>
      </p:sp>
      <p:cxnSp>
        <p:nvCxnSpPr>
          <p:cNvPr id="47"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Content Placeholder 2">
            <a:extLst>
              <a:ext uri="{FF2B5EF4-FFF2-40B4-BE49-F238E27FC236}">
                <a16:creationId xmlns:a16="http://schemas.microsoft.com/office/drawing/2014/main" id="{F2B5E28F-8248-4080-BD88-94B8E16B6978}"/>
              </a:ext>
            </a:extLst>
          </p:cNvPr>
          <p:cNvSpPr>
            <a:spLocks noGrp="1"/>
          </p:cNvSpPr>
          <p:nvPr>
            <p:ph idx="1"/>
          </p:nvPr>
        </p:nvSpPr>
        <p:spPr>
          <a:xfrm>
            <a:off x="4983164" y="960120"/>
            <a:ext cx="5511800" cy="4171278"/>
          </a:xfrm>
        </p:spPr>
        <p:txBody>
          <a:bodyPr>
            <a:normAutofit/>
          </a:bodyPr>
          <a:lstStyle/>
          <a:p>
            <a:pPr marL="0" indent="0">
              <a:buNone/>
            </a:pPr>
            <a:r>
              <a:rPr lang="en-GB" sz="2400" dirty="0"/>
              <a:t>Can other people reproduce the method by which you generated your stimuli?</a:t>
            </a:r>
          </a:p>
          <a:p>
            <a:pPr marL="0" indent="0">
              <a:buNone/>
            </a:pPr>
            <a:endParaRPr lang="en-GB" sz="2400" dirty="0"/>
          </a:p>
          <a:p>
            <a:r>
              <a:rPr lang="en-GB" sz="2400" dirty="0"/>
              <a:t>For parametric stimuli, you can just share the code</a:t>
            </a:r>
          </a:p>
          <a:p>
            <a:r>
              <a:rPr lang="en-GB" sz="2400" dirty="0"/>
              <a:t>Are sample stimuli reproducible?</a:t>
            </a:r>
          </a:p>
        </p:txBody>
      </p:sp>
    </p:spTree>
    <p:extLst>
      <p:ext uri="{BB962C8B-B14F-4D97-AF65-F5344CB8AC3E}">
        <p14:creationId xmlns:p14="http://schemas.microsoft.com/office/powerpoint/2010/main" val="2952791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8564F-3F1B-4949-B2AF-9245E559CE5D}"/>
              </a:ext>
            </a:extLst>
          </p:cNvPr>
          <p:cNvSpPr>
            <a:spLocks noGrp="1"/>
          </p:cNvSpPr>
          <p:nvPr>
            <p:ph type="title"/>
          </p:nvPr>
        </p:nvSpPr>
        <p:spPr/>
        <p:txBody>
          <a:bodyPr>
            <a:normAutofit fontScale="90000"/>
          </a:bodyPr>
          <a:lstStyle/>
          <a:p>
            <a:r>
              <a:rPr lang="en-GB" dirty="0"/>
              <a:t>How do </a:t>
            </a:r>
            <a:r>
              <a:rPr lang="en-GB"/>
              <a:t>people report </a:t>
            </a:r>
            <a:r>
              <a:rPr lang="en-GB" dirty="0"/>
              <a:t>picking their “sample” stimuli?</a:t>
            </a:r>
          </a:p>
        </p:txBody>
      </p:sp>
      <p:sp>
        <p:nvSpPr>
          <p:cNvPr id="3" name="Content Placeholder 2">
            <a:extLst>
              <a:ext uri="{FF2B5EF4-FFF2-40B4-BE49-F238E27FC236}">
                <a16:creationId xmlns:a16="http://schemas.microsoft.com/office/drawing/2014/main" id="{238B5BD7-250E-4761-9B3B-DD6BAB43E7D0}"/>
              </a:ext>
            </a:extLst>
          </p:cNvPr>
          <p:cNvSpPr>
            <a:spLocks noGrp="1"/>
          </p:cNvSpPr>
          <p:nvPr>
            <p:ph idx="1"/>
          </p:nvPr>
        </p:nvSpPr>
        <p:spPr>
          <a:xfrm>
            <a:off x="4769790" y="633062"/>
            <a:ext cx="6979188" cy="5248622"/>
          </a:xfrm>
        </p:spPr>
        <p:txBody>
          <a:bodyPr>
            <a:normAutofit/>
          </a:bodyPr>
          <a:lstStyle/>
          <a:p>
            <a:endParaRPr lang="en-GB" sz="2000" dirty="0"/>
          </a:p>
          <a:p>
            <a:r>
              <a:rPr lang="en-GB" sz="2000" dirty="0"/>
              <a:t>“The two conditions were matched in terms of word length, word frequency, and age of acquisition. Independent sample </a:t>
            </a:r>
            <a:r>
              <a:rPr lang="en-GB" sz="2000" i="1" dirty="0"/>
              <a:t>t</a:t>
            </a:r>
            <a:r>
              <a:rPr lang="en-GB" sz="2000" dirty="0"/>
              <a:t> tests confirmed that the conditions were suitably controlled (all </a:t>
            </a:r>
            <a:r>
              <a:rPr lang="en-GB" sz="2000" i="1" dirty="0"/>
              <a:t>p</a:t>
            </a:r>
            <a:r>
              <a:rPr lang="en-GB" sz="2000" dirty="0"/>
              <a:t> values &gt; .05).”</a:t>
            </a:r>
            <a:br>
              <a:rPr lang="en-GB" sz="2000" dirty="0"/>
            </a:br>
            <a:r>
              <a:rPr lang="en-GB" sz="2000" i="1" dirty="0"/>
              <a:t>- Foo et al. (2005): Revisiting the Effect of Bar</a:t>
            </a:r>
          </a:p>
          <a:p>
            <a:endParaRPr lang="en-GB" sz="2000" i="1" dirty="0"/>
          </a:p>
          <a:p>
            <a:r>
              <a:rPr lang="en-GB" sz="2000" dirty="0"/>
              <a:t>“Items in the two conditions were matched pairwise in terms of word length, word frequency, and age of acquisition. Paired sample </a:t>
            </a:r>
            <a:r>
              <a:rPr lang="en-GB" sz="2000" i="1" dirty="0"/>
              <a:t>t</a:t>
            </a:r>
            <a:r>
              <a:rPr lang="en-GB" sz="2000" dirty="0"/>
              <a:t> tests confirmed that the conditions were suitably controlled (all </a:t>
            </a:r>
            <a:r>
              <a:rPr lang="en-GB" sz="2000" i="1" dirty="0"/>
              <a:t>p</a:t>
            </a:r>
            <a:r>
              <a:rPr lang="en-GB" sz="2000" dirty="0"/>
              <a:t> values &gt; .05).”</a:t>
            </a:r>
            <a:br>
              <a:rPr lang="en-GB" sz="2000" dirty="0"/>
            </a:br>
            <a:r>
              <a:rPr lang="en-GB" sz="2000" dirty="0"/>
              <a:t>- </a:t>
            </a:r>
            <a:r>
              <a:rPr lang="en-GB" sz="2000" i="1" dirty="0"/>
              <a:t>Foo et al. (2003): The Effect of Bar on Word Recognition</a:t>
            </a:r>
          </a:p>
          <a:p>
            <a:endParaRPr lang="en-GB" sz="2000" i="1" dirty="0"/>
          </a:p>
        </p:txBody>
      </p:sp>
      <p:sp>
        <p:nvSpPr>
          <p:cNvPr id="4" name="Rectangle 3" descr="A box highlighting the word &quot;pairwise&quot;, in the first example bit of text.">
            <a:extLst>
              <a:ext uri="{FF2B5EF4-FFF2-40B4-BE49-F238E27FC236}">
                <a16:creationId xmlns:a16="http://schemas.microsoft.com/office/drawing/2014/main" id="{E3C6B8D3-93FF-4D3B-9717-5DB136998C96}"/>
              </a:ext>
            </a:extLst>
          </p:cNvPr>
          <p:cNvSpPr/>
          <p:nvPr/>
        </p:nvSpPr>
        <p:spPr>
          <a:xfrm>
            <a:off x="10104786" y="3597471"/>
            <a:ext cx="1073888" cy="350874"/>
          </a:xfrm>
          <a:prstGeom prst="rect">
            <a:avLst/>
          </a:prstGeom>
          <a:solidFill>
            <a:srgbClr val="CA570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descr="A box highlighting the words &quot;Independent sample t tests&quot;, in the second example bit of text.">
            <a:extLst>
              <a:ext uri="{FF2B5EF4-FFF2-40B4-BE49-F238E27FC236}">
                <a16:creationId xmlns:a16="http://schemas.microsoft.com/office/drawing/2014/main" id="{3AEB9C24-3D32-461B-AD63-EF957220E613}"/>
              </a:ext>
            </a:extLst>
          </p:cNvPr>
          <p:cNvSpPr/>
          <p:nvPr/>
        </p:nvSpPr>
        <p:spPr>
          <a:xfrm>
            <a:off x="4977468" y="1877387"/>
            <a:ext cx="3281916" cy="350874"/>
          </a:xfrm>
          <a:prstGeom prst="rect">
            <a:avLst/>
          </a:prstGeom>
          <a:solidFill>
            <a:srgbClr val="CA570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descr="A box highlighting the words &quot;Paired sample t tests&quot;, in the first example bit of text.">
            <a:extLst>
              <a:ext uri="{FF2B5EF4-FFF2-40B4-BE49-F238E27FC236}">
                <a16:creationId xmlns:a16="http://schemas.microsoft.com/office/drawing/2014/main" id="{EF6ACA01-1044-4387-AC38-29C569A233FC}"/>
              </a:ext>
            </a:extLst>
          </p:cNvPr>
          <p:cNvSpPr/>
          <p:nvPr/>
        </p:nvSpPr>
        <p:spPr>
          <a:xfrm>
            <a:off x="6437468" y="4321426"/>
            <a:ext cx="2502194" cy="350874"/>
          </a:xfrm>
          <a:prstGeom prst="rect">
            <a:avLst/>
          </a:prstGeom>
          <a:solidFill>
            <a:srgbClr val="CA570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229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5217</TotalTime>
  <Words>2433</Words>
  <Application>Microsoft Office PowerPoint</Application>
  <PresentationFormat>Widescreen</PresentationFormat>
  <Paragraphs>270</Paragraphs>
  <Slides>47</Slides>
  <Notes>0</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Calibri Light</vt:lpstr>
      <vt:lpstr>Cambria Math</vt:lpstr>
      <vt:lpstr>Courier New</vt:lpstr>
      <vt:lpstr>Lucida Bright</vt:lpstr>
      <vt:lpstr>Lucida Console</vt:lpstr>
      <vt:lpstr>Rockwell</vt:lpstr>
      <vt:lpstr>Wingdings</vt:lpstr>
      <vt:lpstr>Atlas</vt:lpstr>
      <vt:lpstr>Designing Stimuli (or Anything) Reproducibly</vt:lpstr>
      <vt:lpstr>Today’s Session</vt:lpstr>
      <vt:lpstr>This Session  15-20 minute sections  5ish minute breaks</vt:lpstr>
      <vt:lpstr>Introductions</vt:lpstr>
      <vt:lpstr>What is a Stimulus?</vt:lpstr>
      <vt:lpstr>PowerPoint Presentation</vt:lpstr>
      <vt:lpstr>What is a control variable?</vt:lpstr>
      <vt:lpstr>Reproducibility</vt:lpstr>
      <vt:lpstr>How do people report picking their “sample” stimuli?</vt:lpstr>
      <vt:lpstr>How are people picking their “sample” stimuli?</vt:lpstr>
      <vt:lpstr>Distribution-Wise Approaches to Matching</vt:lpstr>
      <vt:lpstr>Distribution-Wise Matching</vt:lpstr>
      <vt:lpstr>Distribution-Wise Matching Manually</vt:lpstr>
      <vt:lpstr>PowerPoint Presentation</vt:lpstr>
      <vt:lpstr>What’s wrong with matching on distributional parameters?</vt:lpstr>
      <vt:lpstr>Assumption-Free Measures of Distributional Similarity</vt:lpstr>
      <vt:lpstr>PowerPoint Presentation</vt:lpstr>
      <vt:lpstr>A distribution-wise example with code</vt:lpstr>
      <vt:lpstr>What else could we implement with distribution-wise matching?</vt:lpstr>
      <vt:lpstr>Item-Wise Approaches to Matching</vt:lpstr>
      <vt:lpstr>Item-Wise Matching</vt:lpstr>
      <vt:lpstr>Item-Wise Matching Manually</vt:lpstr>
      <vt:lpstr>PowerPoint Presentation</vt:lpstr>
      <vt:lpstr>PowerPoint Presentation</vt:lpstr>
      <vt:lpstr>PowerPoint Presentation</vt:lpstr>
      <vt:lpstr>Three main functions in LexOPS</vt:lpstr>
      <vt:lpstr>An item-wise example with code</vt:lpstr>
      <vt:lpstr>Validating LexOPS</vt:lpstr>
      <vt:lpstr>Validating LexOPS</vt:lpstr>
      <vt:lpstr>PowerPoint Presentation</vt:lpstr>
      <vt:lpstr>PowerPoint Presentation</vt:lpstr>
      <vt:lpstr>An example with code</vt:lpstr>
      <vt:lpstr>PowerPoint Presentation</vt:lpstr>
      <vt:lpstr>PowerPoint Presentation</vt:lpstr>
      <vt:lpstr>PowerPoint Presentation</vt:lpstr>
      <vt:lpstr>Propensity Score Matching</vt:lpstr>
      <vt:lpstr>Rounding Up</vt:lpstr>
      <vt:lpstr>Controlling for Variables when IVs are Continuous</vt:lpstr>
      <vt:lpstr>Controlling for Variables when IVs are Continuous</vt:lpstr>
      <vt:lpstr>PowerPoint Presentation</vt:lpstr>
      <vt:lpstr>Reporting Methods of Designing Stimuli</vt:lpstr>
      <vt:lpstr>Reporting Methods of Designing Stimuli</vt:lpstr>
      <vt:lpstr>What not to do when reporting stimulus design</vt:lpstr>
      <vt:lpstr>What to do instead</vt:lpstr>
      <vt:lpstr>Applications to things other than stimuli</vt:lpstr>
      <vt:lpstr>Applications to things other than stimuli</vt:lpstr>
      <vt:lpstr>Summary, Questions,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Stimuli (or Anything) Reproducibly</dc:title>
  <dc:creator>Jack Taylor</dc:creator>
  <cp:lastModifiedBy>Jack Taylor</cp:lastModifiedBy>
  <cp:revision>4</cp:revision>
  <dcterms:created xsi:type="dcterms:W3CDTF">2021-04-21T15:49:33Z</dcterms:created>
  <dcterms:modified xsi:type="dcterms:W3CDTF">2021-06-21T17:23:58Z</dcterms:modified>
</cp:coreProperties>
</file>